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2"/>
  </p:notesMasterIdLst>
  <p:sldIdLst>
    <p:sldId id="256" r:id="rId2"/>
    <p:sldId id="257" r:id="rId3"/>
    <p:sldId id="260" r:id="rId4"/>
    <p:sldId id="259" r:id="rId5"/>
    <p:sldId id="263" r:id="rId6"/>
    <p:sldId id="261" r:id="rId7"/>
    <p:sldId id="643" r:id="rId8"/>
    <p:sldId id="642" r:id="rId9"/>
    <p:sldId id="647" r:id="rId10"/>
    <p:sldId id="644" r:id="rId11"/>
    <p:sldId id="645" r:id="rId12"/>
    <p:sldId id="646" r:id="rId13"/>
    <p:sldId id="648" r:id="rId14"/>
    <p:sldId id="649" r:id="rId15"/>
    <p:sldId id="650" r:id="rId16"/>
    <p:sldId id="651" r:id="rId17"/>
    <p:sldId id="652" r:id="rId18"/>
    <p:sldId id="654" r:id="rId19"/>
    <p:sldId id="656" r:id="rId20"/>
    <p:sldId id="655" r:id="rId21"/>
    <p:sldId id="657" r:id="rId22"/>
    <p:sldId id="653" r:id="rId23"/>
    <p:sldId id="658" r:id="rId24"/>
    <p:sldId id="660" r:id="rId25"/>
    <p:sldId id="274" r:id="rId26"/>
    <p:sldId id="524" r:id="rId27"/>
    <p:sldId id="661" r:id="rId28"/>
    <p:sldId id="665" r:id="rId29"/>
    <p:sldId id="666" r:id="rId30"/>
    <p:sldId id="662" r:id="rId31"/>
    <p:sldId id="667" r:id="rId32"/>
    <p:sldId id="663" r:id="rId33"/>
    <p:sldId id="284" r:id="rId34"/>
    <p:sldId id="270" r:id="rId35"/>
    <p:sldId id="669" r:id="rId36"/>
    <p:sldId id="668" r:id="rId37"/>
    <p:sldId id="670" r:id="rId38"/>
    <p:sldId id="674" r:id="rId39"/>
    <p:sldId id="675" r:id="rId40"/>
    <p:sldId id="676" r:id="rId41"/>
    <p:sldId id="671" r:id="rId42"/>
    <p:sldId id="672" r:id="rId43"/>
    <p:sldId id="673" r:id="rId44"/>
    <p:sldId id="677" r:id="rId45"/>
    <p:sldId id="682" r:id="rId46"/>
    <p:sldId id="683" r:id="rId47"/>
    <p:sldId id="678" r:id="rId48"/>
    <p:sldId id="679" r:id="rId49"/>
    <p:sldId id="680" r:id="rId50"/>
    <p:sldId id="681" r:id="rId51"/>
    <p:sldId id="684" r:id="rId52"/>
    <p:sldId id="685" r:id="rId53"/>
    <p:sldId id="640" r:id="rId54"/>
    <p:sldId id="641" r:id="rId55"/>
    <p:sldId id="686" r:id="rId56"/>
    <p:sldId id="687" r:id="rId57"/>
    <p:sldId id="688" r:id="rId58"/>
    <p:sldId id="689" r:id="rId59"/>
    <p:sldId id="690" r:id="rId60"/>
    <p:sldId id="693" r:id="rId61"/>
    <p:sldId id="691" r:id="rId62"/>
    <p:sldId id="692" r:id="rId63"/>
    <p:sldId id="307" r:id="rId64"/>
    <p:sldId id="294" r:id="rId65"/>
    <p:sldId id="694" r:id="rId66"/>
    <p:sldId id="695" r:id="rId67"/>
    <p:sldId id="696" r:id="rId68"/>
    <p:sldId id="697" r:id="rId69"/>
    <p:sldId id="699" r:id="rId70"/>
    <p:sldId id="700" r:id="rId71"/>
    <p:sldId id="698" r:id="rId72"/>
    <p:sldId id="701" r:id="rId73"/>
    <p:sldId id="702" r:id="rId74"/>
    <p:sldId id="703" r:id="rId75"/>
    <p:sldId id="704" r:id="rId76"/>
    <p:sldId id="705" r:id="rId77"/>
    <p:sldId id="707" r:id="rId78"/>
    <p:sldId id="706" r:id="rId79"/>
    <p:sldId id="329" r:id="rId80"/>
    <p:sldId id="309" r:id="rId81"/>
    <p:sldId id="708" r:id="rId82"/>
    <p:sldId id="710" r:id="rId83"/>
    <p:sldId id="709" r:id="rId84"/>
    <p:sldId id="711" r:id="rId85"/>
    <p:sldId id="712" r:id="rId86"/>
    <p:sldId id="713" r:id="rId87"/>
    <p:sldId id="714" r:id="rId88"/>
    <p:sldId id="715" r:id="rId89"/>
    <p:sldId id="716" r:id="rId90"/>
    <p:sldId id="615" r:id="rId9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3940" userDrawn="1">
          <p15:clr>
            <a:srgbClr val="A4A3A4"/>
          </p15:clr>
        </p15:guide>
        <p15:guide id="4" orient="horz" pos="226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965C"/>
    <a:srgbClr val="808080"/>
    <a:srgbClr val="A6A6A6"/>
    <a:srgbClr val="39315D"/>
    <a:srgbClr val="443A6E"/>
    <a:srgbClr val="316147"/>
    <a:srgbClr val="468C65"/>
    <a:srgbClr val="9162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061" autoAdjust="0"/>
  </p:normalViewPr>
  <p:slideViewPr>
    <p:cSldViewPr snapToGrid="0">
      <p:cViewPr varScale="1">
        <p:scale>
          <a:sx n="66" d="100"/>
          <a:sy n="66" d="100"/>
        </p:scale>
        <p:origin x="816" y="60"/>
      </p:cViewPr>
      <p:guideLst>
        <p:guide orient="horz" pos="2160"/>
        <p:guide pos="3840"/>
        <p:guide pos="3940"/>
        <p:guide orient="horz" pos="2260"/>
      </p:guideLst>
    </p:cSldViewPr>
  </p:slideViewPr>
  <p:notesTextViewPr>
    <p:cViewPr>
      <p:scale>
        <a:sx n="1" d="1"/>
        <a:sy n="1" d="1"/>
      </p:scale>
      <p:origin x="0" y="-516"/>
    </p:cViewPr>
  </p:notesTextViewPr>
  <p:sorterViewPr>
    <p:cViewPr>
      <p:scale>
        <a:sx n="100" d="100"/>
        <a:sy n="100" d="100"/>
      </p:scale>
      <p:origin x="0" y="-410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theme" Target="theme/theme1.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notesMaster" Target="notesMasters/notesMaster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22384A-A41E-4A72-94A6-5D99F81F65BC}" type="datetimeFigureOut">
              <a:rPr lang="en-US" smtClean="0"/>
              <a:t>6/14/2026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B11EBAD-5EF9-4D8D-B793-3D969B05D4E0}" type="slidenum">
              <a:rPr lang="en-US" smtClean="0"/>
              <a:t>‹#›</a:t>
            </a:fld>
            <a:endParaRPr lang="en-US"/>
          </a:p>
        </p:txBody>
      </p:sp>
    </p:spTree>
    <p:extLst>
      <p:ext uri="{BB962C8B-B14F-4D97-AF65-F5344CB8AC3E}">
        <p14:creationId xmlns:p14="http://schemas.microsoft.com/office/powerpoint/2010/main" val="13268062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a:t>
            </a:fld>
            <a:endParaRPr lang="en-US"/>
          </a:p>
        </p:txBody>
      </p:sp>
    </p:spTree>
    <p:extLst>
      <p:ext uri="{BB962C8B-B14F-4D97-AF65-F5344CB8AC3E}">
        <p14:creationId xmlns:p14="http://schemas.microsoft.com/office/powerpoint/2010/main" val="1382487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18</a:t>
            </a:fld>
            <a:endParaRPr lang="en-US"/>
          </a:p>
        </p:txBody>
      </p:sp>
    </p:spTree>
    <p:extLst>
      <p:ext uri="{BB962C8B-B14F-4D97-AF65-F5344CB8AC3E}">
        <p14:creationId xmlns:p14="http://schemas.microsoft.com/office/powerpoint/2010/main" val="1778175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20</a:t>
            </a:fld>
            <a:endParaRPr lang="en-US"/>
          </a:p>
        </p:txBody>
      </p:sp>
    </p:spTree>
    <p:extLst>
      <p:ext uri="{BB962C8B-B14F-4D97-AF65-F5344CB8AC3E}">
        <p14:creationId xmlns:p14="http://schemas.microsoft.com/office/powerpoint/2010/main" val="38225542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22</a:t>
            </a:fld>
            <a:endParaRPr lang="en-US"/>
          </a:p>
        </p:txBody>
      </p:sp>
    </p:spTree>
    <p:extLst>
      <p:ext uri="{BB962C8B-B14F-4D97-AF65-F5344CB8AC3E}">
        <p14:creationId xmlns:p14="http://schemas.microsoft.com/office/powerpoint/2010/main" val="188720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24</a:t>
            </a:fld>
            <a:endParaRPr lang="en-US"/>
          </a:p>
        </p:txBody>
      </p:sp>
    </p:spTree>
    <p:extLst>
      <p:ext uri="{BB962C8B-B14F-4D97-AF65-F5344CB8AC3E}">
        <p14:creationId xmlns:p14="http://schemas.microsoft.com/office/powerpoint/2010/main" val="12901783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26</a:t>
            </a:fld>
            <a:endParaRPr lang="en-US"/>
          </a:p>
        </p:txBody>
      </p:sp>
    </p:spTree>
    <p:extLst>
      <p:ext uri="{BB962C8B-B14F-4D97-AF65-F5344CB8AC3E}">
        <p14:creationId xmlns:p14="http://schemas.microsoft.com/office/powerpoint/2010/main" val="25923156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28</a:t>
            </a:fld>
            <a:endParaRPr lang="en-US"/>
          </a:p>
        </p:txBody>
      </p:sp>
    </p:spTree>
    <p:extLst>
      <p:ext uri="{BB962C8B-B14F-4D97-AF65-F5344CB8AC3E}">
        <p14:creationId xmlns:p14="http://schemas.microsoft.com/office/powerpoint/2010/main" val="20566771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30</a:t>
            </a:fld>
            <a:endParaRPr lang="en-US"/>
          </a:p>
        </p:txBody>
      </p:sp>
    </p:spTree>
    <p:extLst>
      <p:ext uri="{BB962C8B-B14F-4D97-AF65-F5344CB8AC3E}">
        <p14:creationId xmlns:p14="http://schemas.microsoft.com/office/powerpoint/2010/main" val="39468595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32</a:t>
            </a:fld>
            <a:endParaRPr lang="en-US"/>
          </a:p>
        </p:txBody>
      </p:sp>
    </p:spTree>
    <p:extLst>
      <p:ext uri="{BB962C8B-B14F-4D97-AF65-F5344CB8AC3E}">
        <p14:creationId xmlns:p14="http://schemas.microsoft.com/office/powerpoint/2010/main" val="36566295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34</a:t>
            </a:fld>
            <a:endParaRPr lang="en-US"/>
          </a:p>
        </p:txBody>
      </p:sp>
    </p:spTree>
    <p:extLst>
      <p:ext uri="{BB962C8B-B14F-4D97-AF65-F5344CB8AC3E}">
        <p14:creationId xmlns:p14="http://schemas.microsoft.com/office/powerpoint/2010/main" val="23864188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36</a:t>
            </a:fld>
            <a:endParaRPr lang="en-US"/>
          </a:p>
        </p:txBody>
      </p:sp>
    </p:spTree>
    <p:extLst>
      <p:ext uri="{BB962C8B-B14F-4D97-AF65-F5344CB8AC3E}">
        <p14:creationId xmlns:p14="http://schemas.microsoft.com/office/powerpoint/2010/main" val="3558753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a:t>
            </a:fld>
            <a:endParaRPr lang="en-US"/>
          </a:p>
        </p:txBody>
      </p:sp>
    </p:spTree>
    <p:extLst>
      <p:ext uri="{BB962C8B-B14F-4D97-AF65-F5344CB8AC3E}">
        <p14:creationId xmlns:p14="http://schemas.microsoft.com/office/powerpoint/2010/main" val="361711225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38</a:t>
            </a:fld>
            <a:endParaRPr lang="en-US"/>
          </a:p>
        </p:txBody>
      </p:sp>
    </p:spTree>
    <p:extLst>
      <p:ext uri="{BB962C8B-B14F-4D97-AF65-F5344CB8AC3E}">
        <p14:creationId xmlns:p14="http://schemas.microsoft.com/office/powerpoint/2010/main" val="38487271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40</a:t>
            </a:fld>
            <a:endParaRPr lang="en-US"/>
          </a:p>
        </p:txBody>
      </p:sp>
    </p:spTree>
    <p:extLst>
      <p:ext uri="{BB962C8B-B14F-4D97-AF65-F5344CB8AC3E}">
        <p14:creationId xmlns:p14="http://schemas.microsoft.com/office/powerpoint/2010/main" val="14738484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42</a:t>
            </a:fld>
            <a:endParaRPr lang="en-US"/>
          </a:p>
        </p:txBody>
      </p:sp>
    </p:spTree>
    <p:extLst>
      <p:ext uri="{BB962C8B-B14F-4D97-AF65-F5344CB8AC3E}">
        <p14:creationId xmlns:p14="http://schemas.microsoft.com/office/powerpoint/2010/main" val="86238882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44</a:t>
            </a:fld>
            <a:endParaRPr lang="en-US"/>
          </a:p>
        </p:txBody>
      </p:sp>
    </p:spTree>
    <p:extLst>
      <p:ext uri="{BB962C8B-B14F-4D97-AF65-F5344CB8AC3E}">
        <p14:creationId xmlns:p14="http://schemas.microsoft.com/office/powerpoint/2010/main" val="6526353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46</a:t>
            </a:fld>
            <a:endParaRPr lang="en-US"/>
          </a:p>
        </p:txBody>
      </p:sp>
    </p:spTree>
    <p:extLst>
      <p:ext uri="{BB962C8B-B14F-4D97-AF65-F5344CB8AC3E}">
        <p14:creationId xmlns:p14="http://schemas.microsoft.com/office/powerpoint/2010/main" val="40260566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48</a:t>
            </a:fld>
            <a:endParaRPr lang="en-US"/>
          </a:p>
        </p:txBody>
      </p:sp>
    </p:spTree>
    <p:extLst>
      <p:ext uri="{BB962C8B-B14F-4D97-AF65-F5344CB8AC3E}">
        <p14:creationId xmlns:p14="http://schemas.microsoft.com/office/powerpoint/2010/main" val="2850729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50</a:t>
            </a:fld>
            <a:endParaRPr lang="en-US"/>
          </a:p>
        </p:txBody>
      </p:sp>
    </p:spTree>
    <p:extLst>
      <p:ext uri="{BB962C8B-B14F-4D97-AF65-F5344CB8AC3E}">
        <p14:creationId xmlns:p14="http://schemas.microsoft.com/office/powerpoint/2010/main" val="16991127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52</a:t>
            </a:fld>
            <a:endParaRPr lang="en-US"/>
          </a:p>
        </p:txBody>
      </p:sp>
    </p:spTree>
    <p:extLst>
      <p:ext uri="{BB962C8B-B14F-4D97-AF65-F5344CB8AC3E}">
        <p14:creationId xmlns:p14="http://schemas.microsoft.com/office/powerpoint/2010/main" val="137022993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a:p>
            <a:endParaRPr lang="en-US" dirty="0"/>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54</a:t>
            </a:fld>
            <a:endParaRPr lang="en-US"/>
          </a:p>
        </p:txBody>
      </p:sp>
    </p:spTree>
    <p:extLst>
      <p:ext uri="{BB962C8B-B14F-4D97-AF65-F5344CB8AC3E}">
        <p14:creationId xmlns:p14="http://schemas.microsoft.com/office/powerpoint/2010/main" val="33073138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ar-JO" sz="1200" b="1"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56</a:t>
            </a:fld>
            <a:endParaRPr lang="en-US"/>
          </a:p>
        </p:txBody>
      </p:sp>
    </p:spTree>
    <p:extLst>
      <p:ext uri="{BB962C8B-B14F-4D97-AF65-F5344CB8AC3E}">
        <p14:creationId xmlns:p14="http://schemas.microsoft.com/office/powerpoint/2010/main" val="23197524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a:t>
            </a:fld>
            <a:endParaRPr lang="en-US"/>
          </a:p>
        </p:txBody>
      </p:sp>
    </p:spTree>
    <p:extLst>
      <p:ext uri="{BB962C8B-B14F-4D97-AF65-F5344CB8AC3E}">
        <p14:creationId xmlns:p14="http://schemas.microsoft.com/office/powerpoint/2010/main" val="3166796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58</a:t>
            </a:fld>
            <a:endParaRPr lang="en-US"/>
          </a:p>
        </p:txBody>
      </p:sp>
    </p:spTree>
    <p:extLst>
      <p:ext uri="{BB962C8B-B14F-4D97-AF65-F5344CB8AC3E}">
        <p14:creationId xmlns:p14="http://schemas.microsoft.com/office/powerpoint/2010/main" val="3719285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60</a:t>
            </a:fld>
            <a:endParaRPr lang="en-US"/>
          </a:p>
        </p:txBody>
      </p:sp>
    </p:spTree>
    <p:extLst>
      <p:ext uri="{BB962C8B-B14F-4D97-AF65-F5344CB8AC3E}">
        <p14:creationId xmlns:p14="http://schemas.microsoft.com/office/powerpoint/2010/main" val="417660229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62</a:t>
            </a:fld>
            <a:endParaRPr lang="en-US"/>
          </a:p>
        </p:txBody>
      </p:sp>
    </p:spTree>
    <p:extLst>
      <p:ext uri="{BB962C8B-B14F-4D97-AF65-F5344CB8AC3E}">
        <p14:creationId xmlns:p14="http://schemas.microsoft.com/office/powerpoint/2010/main" val="121103104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64</a:t>
            </a:fld>
            <a:endParaRPr lang="en-US"/>
          </a:p>
        </p:txBody>
      </p:sp>
    </p:spTree>
    <p:extLst>
      <p:ext uri="{BB962C8B-B14F-4D97-AF65-F5344CB8AC3E}">
        <p14:creationId xmlns:p14="http://schemas.microsoft.com/office/powerpoint/2010/main" val="35789396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66</a:t>
            </a:fld>
            <a:endParaRPr lang="en-US"/>
          </a:p>
        </p:txBody>
      </p:sp>
    </p:spTree>
    <p:extLst>
      <p:ext uri="{BB962C8B-B14F-4D97-AF65-F5344CB8AC3E}">
        <p14:creationId xmlns:p14="http://schemas.microsoft.com/office/powerpoint/2010/main" val="252941068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68</a:t>
            </a:fld>
            <a:endParaRPr lang="en-US"/>
          </a:p>
        </p:txBody>
      </p:sp>
    </p:spTree>
    <p:extLst>
      <p:ext uri="{BB962C8B-B14F-4D97-AF65-F5344CB8AC3E}">
        <p14:creationId xmlns:p14="http://schemas.microsoft.com/office/powerpoint/2010/main" val="120873724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70</a:t>
            </a:fld>
            <a:endParaRPr lang="en-US"/>
          </a:p>
        </p:txBody>
      </p:sp>
    </p:spTree>
    <p:extLst>
      <p:ext uri="{BB962C8B-B14F-4D97-AF65-F5344CB8AC3E}">
        <p14:creationId xmlns:p14="http://schemas.microsoft.com/office/powerpoint/2010/main" val="63413646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72</a:t>
            </a:fld>
            <a:endParaRPr lang="en-US"/>
          </a:p>
        </p:txBody>
      </p:sp>
    </p:spTree>
    <p:extLst>
      <p:ext uri="{BB962C8B-B14F-4D97-AF65-F5344CB8AC3E}">
        <p14:creationId xmlns:p14="http://schemas.microsoft.com/office/powerpoint/2010/main" val="42841405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74</a:t>
            </a:fld>
            <a:endParaRPr lang="en-US"/>
          </a:p>
        </p:txBody>
      </p:sp>
    </p:spTree>
    <p:extLst>
      <p:ext uri="{BB962C8B-B14F-4D97-AF65-F5344CB8AC3E}">
        <p14:creationId xmlns:p14="http://schemas.microsoft.com/office/powerpoint/2010/main" val="14275775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76</a:t>
            </a:fld>
            <a:endParaRPr lang="en-US"/>
          </a:p>
        </p:txBody>
      </p:sp>
    </p:spTree>
    <p:extLst>
      <p:ext uri="{BB962C8B-B14F-4D97-AF65-F5344CB8AC3E}">
        <p14:creationId xmlns:p14="http://schemas.microsoft.com/office/powerpoint/2010/main" val="38029885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6</a:t>
            </a:fld>
            <a:endParaRPr lang="en-US"/>
          </a:p>
        </p:txBody>
      </p:sp>
    </p:spTree>
    <p:extLst>
      <p:ext uri="{BB962C8B-B14F-4D97-AF65-F5344CB8AC3E}">
        <p14:creationId xmlns:p14="http://schemas.microsoft.com/office/powerpoint/2010/main" val="383463472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78</a:t>
            </a:fld>
            <a:endParaRPr lang="en-US"/>
          </a:p>
        </p:txBody>
      </p:sp>
    </p:spTree>
    <p:extLst>
      <p:ext uri="{BB962C8B-B14F-4D97-AF65-F5344CB8AC3E}">
        <p14:creationId xmlns:p14="http://schemas.microsoft.com/office/powerpoint/2010/main" val="415842921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80</a:t>
            </a:fld>
            <a:endParaRPr lang="en-US"/>
          </a:p>
        </p:txBody>
      </p:sp>
    </p:spTree>
    <p:extLst>
      <p:ext uri="{BB962C8B-B14F-4D97-AF65-F5344CB8AC3E}">
        <p14:creationId xmlns:p14="http://schemas.microsoft.com/office/powerpoint/2010/main" val="13706116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82</a:t>
            </a:fld>
            <a:endParaRPr lang="en-US"/>
          </a:p>
        </p:txBody>
      </p:sp>
    </p:spTree>
    <p:extLst>
      <p:ext uri="{BB962C8B-B14F-4D97-AF65-F5344CB8AC3E}">
        <p14:creationId xmlns:p14="http://schemas.microsoft.com/office/powerpoint/2010/main" val="5188680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84</a:t>
            </a:fld>
            <a:endParaRPr lang="en-US"/>
          </a:p>
        </p:txBody>
      </p:sp>
    </p:spTree>
    <p:extLst>
      <p:ext uri="{BB962C8B-B14F-4D97-AF65-F5344CB8AC3E}">
        <p14:creationId xmlns:p14="http://schemas.microsoft.com/office/powerpoint/2010/main" val="111546969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86</a:t>
            </a:fld>
            <a:endParaRPr lang="en-US"/>
          </a:p>
        </p:txBody>
      </p:sp>
    </p:spTree>
    <p:extLst>
      <p:ext uri="{BB962C8B-B14F-4D97-AF65-F5344CB8AC3E}">
        <p14:creationId xmlns:p14="http://schemas.microsoft.com/office/powerpoint/2010/main" val="341968387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88</a:t>
            </a:fld>
            <a:endParaRPr lang="en-US"/>
          </a:p>
        </p:txBody>
      </p:sp>
    </p:spTree>
    <p:extLst>
      <p:ext uri="{BB962C8B-B14F-4D97-AF65-F5344CB8AC3E}">
        <p14:creationId xmlns:p14="http://schemas.microsoft.com/office/powerpoint/2010/main" val="376607283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a:t>
            </a:r>
            <a:r>
              <a:rPr lang="ar-SA" sz="1200" b="1" kern="1200">
                <a:solidFill>
                  <a:schemeClr val="tx1"/>
                </a:solidFill>
                <a:effectLst/>
                <a:latin typeface="+mn-lt"/>
                <a:ea typeface="+mn-ea"/>
                <a:cs typeface="+mn-cs"/>
              </a:rPr>
              <a:t>تدريبية)</a:t>
            </a:r>
            <a:endParaRPr lang="en-US" sz="1200" kern="120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90</a:t>
            </a:fld>
            <a:endParaRPr lang="en-US"/>
          </a:p>
        </p:txBody>
      </p:sp>
    </p:spTree>
    <p:extLst>
      <p:ext uri="{BB962C8B-B14F-4D97-AF65-F5344CB8AC3E}">
        <p14:creationId xmlns:p14="http://schemas.microsoft.com/office/powerpoint/2010/main" val="38553271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8</a:t>
            </a:fld>
            <a:endParaRPr lang="en-US"/>
          </a:p>
        </p:txBody>
      </p:sp>
    </p:spTree>
    <p:extLst>
      <p:ext uri="{BB962C8B-B14F-4D97-AF65-F5344CB8AC3E}">
        <p14:creationId xmlns:p14="http://schemas.microsoft.com/office/powerpoint/2010/main" val="3590585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10</a:t>
            </a:fld>
            <a:endParaRPr lang="en-US"/>
          </a:p>
        </p:txBody>
      </p:sp>
    </p:spTree>
    <p:extLst>
      <p:ext uri="{BB962C8B-B14F-4D97-AF65-F5344CB8AC3E}">
        <p14:creationId xmlns:p14="http://schemas.microsoft.com/office/powerpoint/2010/main" val="31283871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12</a:t>
            </a:fld>
            <a:endParaRPr lang="en-US"/>
          </a:p>
        </p:txBody>
      </p:sp>
    </p:spTree>
    <p:extLst>
      <p:ext uri="{BB962C8B-B14F-4D97-AF65-F5344CB8AC3E}">
        <p14:creationId xmlns:p14="http://schemas.microsoft.com/office/powerpoint/2010/main" val="32120482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14</a:t>
            </a:fld>
            <a:endParaRPr lang="en-US"/>
          </a:p>
        </p:txBody>
      </p:sp>
    </p:spTree>
    <p:extLst>
      <p:ext uri="{BB962C8B-B14F-4D97-AF65-F5344CB8AC3E}">
        <p14:creationId xmlns:p14="http://schemas.microsoft.com/office/powerpoint/2010/main" val="36431132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algn="ctr" rtl="1"/>
            <a:r>
              <a:rPr lang="ar-SA" sz="1200" b="1" kern="1200" dirty="0">
                <a:solidFill>
                  <a:schemeClr val="tx1"/>
                </a:solidFill>
                <a:effectLst/>
                <a:latin typeface="+mn-lt"/>
                <a:ea typeface="+mn-ea"/>
                <a:cs typeface="+mn-cs"/>
              </a:rPr>
              <a:t>مركز أبحاث الدولية للتدريب</a:t>
            </a:r>
            <a:endParaRPr lang="en-US" sz="1200" kern="1200" dirty="0">
              <a:solidFill>
                <a:schemeClr val="tx1"/>
              </a:solidFill>
              <a:effectLst/>
              <a:latin typeface="+mn-lt"/>
              <a:ea typeface="+mn-ea"/>
              <a:cs typeface="+mn-cs"/>
            </a:endParaRPr>
          </a:p>
          <a:p>
            <a:pPr algn="ctr" rtl="1"/>
            <a:r>
              <a:rPr lang="en-US" sz="1200" b="1" u="sng" kern="1200" dirty="0">
                <a:solidFill>
                  <a:schemeClr val="tx1"/>
                </a:solidFill>
                <a:effectLst/>
                <a:latin typeface="+mn-lt"/>
                <a:ea typeface="+mn-ea"/>
                <a:cs typeface="+mn-cs"/>
                <a:hlinkClick r:id="rId3"/>
              </a:rPr>
              <a:t>www.dawliatraining.com</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Twitter, </a:t>
            </a:r>
            <a:r>
              <a:rPr lang="en-US" sz="1200" b="1" kern="1200" dirty="0" err="1">
                <a:solidFill>
                  <a:schemeClr val="tx1"/>
                </a:solidFill>
                <a:effectLst/>
                <a:latin typeface="+mn-lt"/>
                <a:ea typeface="+mn-ea"/>
                <a:cs typeface="+mn-cs"/>
              </a:rPr>
              <a:t>facebook</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instagram</a:t>
            </a:r>
            <a:r>
              <a:rPr lang="en-US" sz="1200" b="1" kern="1200" dirty="0">
                <a:solidFill>
                  <a:schemeClr val="tx1"/>
                </a:solidFill>
                <a:effectLst/>
                <a:latin typeface="+mn-lt"/>
                <a:ea typeface="+mn-ea"/>
                <a:cs typeface="+mn-cs"/>
              </a:rPr>
              <a:t>: @tircjo</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Mobile &amp; </a:t>
            </a:r>
            <a:r>
              <a:rPr lang="en-US" sz="1200" b="1" kern="1200" dirty="0" err="1">
                <a:solidFill>
                  <a:schemeClr val="tx1"/>
                </a:solidFill>
                <a:effectLst/>
                <a:latin typeface="+mn-lt"/>
                <a:ea typeface="+mn-ea"/>
                <a:cs typeface="+mn-cs"/>
              </a:rPr>
              <a:t>whatssup</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pPr algn="ctr" rtl="1"/>
            <a:r>
              <a:rPr lang="en-US" sz="1200" b="1" kern="1200" dirty="0">
                <a:solidFill>
                  <a:schemeClr val="tx1"/>
                </a:solidFill>
                <a:effectLst/>
                <a:latin typeface="+mn-lt"/>
                <a:ea typeface="+mn-ea"/>
                <a:cs typeface="+mn-cs"/>
              </a:rPr>
              <a:t>00962779222666</a:t>
            </a:r>
            <a:endParaRPr lang="en-US" sz="1200" kern="1200" dirty="0">
              <a:solidFill>
                <a:schemeClr val="tx1"/>
              </a:solidFill>
              <a:effectLst/>
              <a:latin typeface="+mn-lt"/>
              <a:ea typeface="+mn-ea"/>
              <a:cs typeface="+mn-cs"/>
            </a:endParaRPr>
          </a:p>
          <a:p>
            <a:pPr algn="ctr" rtl="1"/>
            <a:r>
              <a:rPr lang="ar-SA" sz="1200" b="1" kern="1200" dirty="0">
                <a:solidFill>
                  <a:schemeClr val="tx1"/>
                </a:solidFill>
                <a:effectLst/>
                <a:latin typeface="+mn-lt"/>
                <a:ea typeface="+mn-ea"/>
                <a:cs typeface="+mn-cs"/>
              </a:rPr>
              <a:t>(دورات تدريبية، استشارات، تصميم حقائب تدريبية)</a:t>
            </a:r>
            <a:endParaRPr lang="en-US" sz="1200" kern="1200" dirty="0">
              <a:solidFill>
                <a:schemeClr val="tx1"/>
              </a:solidFill>
              <a:effectLst/>
              <a:latin typeface="+mn-lt"/>
              <a:ea typeface="+mn-ea"/>
              <a:cs typeface="+mn-cs"/>
            </a:endParaRPr>
          </a:p>
        </p:txBody>
      </p:sp>
      <p:sp>
        <p:nvSpPr>
          <p:cNvPr id="4" name="عنصر نائب لرقم الشريحة 3"/>
          <p:cNvSpPr>
            <a:spLocks noGrp="1"/>
          </p:cNvSpPr>
          <p:nvPr>
            <p:ph type="sldNum" sz="quarter" idx="5"/>
          </p:nvPr>
        </p:nvSpPr>
        <p:spPr/>
        <p:txBody>
          <a:bodyPr/>
          <a:lstStyle/>
          <a:p>
            <a:fld id="{2B11EBAD-5EF9-4D8D-B793-3D969B05D4E0}" type="slidenum">
              <a:rPr lang="en-US" smtClean="0"/>
              <a:t>16</a:t>
            </a:fld>
            <a:endParaRPr lang="en-US"/>
          </a:p>
        </p:txBody>
      </p:sp>
    </p:spTree>
    <p:extLst>
      <p:ext uri="{BB962C8B-B14F-4D97-AF65-F5344CB8AC3E}">
        <p14:creationId xmlns:p14="http://schemas.microsoft.com/office/powerpoint/2010/main" val="27221527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69E9A-6C17-40FB-8907-B6CE158DEC9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4715E11-349D-478D-B425-BCB1FE4EA3A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89DD766-D252-4337-A996-1A33A445A953}"/>
              </a:ext>
            </a:extLst>
          </p:cNvPr>
          <p:cNvSpPr>
            <a:spLocks noGrp="1"/>
          </p:cNvSpPr>
          <p:nvPr>
            <p:ph type="dt" sz="half" idx="10"/>
          </p:nvPr>
        </p:nvSpPr>
        <p:spPr/>
        <p:txBody>
          <a:bodyPr/>
          <a:lstStyle/>
          <a:p>
            <a:fld id="{0D8F48E4-EEC0-4DE0-9449-EEC54D7977D4}" type="datetime1">
              <a:rPr lang="en-US" smtClean="0"/>
              <a:t>6/14/2026</a:t>
            </a:fld>
            <a:endParaRPr lang="en-US"/>
          </a:p>
        </p:txBody>
      </p:sp>
      <p:sp>
        <p:nvSpPr>
          <p:cNvPr id="5" name="Footer Placeholder 4">
            <a:extLst>
              <a:ext uri="{FF2B5EF4-FFF2-40B4-BE49-F238E27FC236}">
                <a16:creationId xmlns:a16="http://schemas.microsoft.com/office/drawing/2014/main" id="{1E9ECE1F-E480-4874-A058-57A4874CD734}"/>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6" name="Slide Number Placeholder 5">
            <a:extLst>
              <a:ext uri="{FF2B5EF4-FFF2-40B4-BE49-F238E27FC236}">
                <a16:creationId xmlns:a16="http://schemas.microsoft.com/office/drawing/2014/main" id="{37B28A60-3B6C-4080-A0A0-54B95F037F2D}"/>
              </a:ext>
            </a:extLst>
          </p:cNvPr>
          <p:cNvSpPr>
            <a:spLocks noGrp="1"/>
          </p:cNvSpPr>
          <p:nvPr>
            <p:ph type="sldNum" sz="quarter" idx="12"/>
          </p:nvPr>
        </p:nvSpPr>
        <p:spPr/>
        <p:txBody>
          <a:bodyPr/>
          <a:lstStyle/>
          <a:p>
            <a:fld id="{0CEE5865-508B-4683-8DC3-7295B8B68D58}" type="slidenum">
              <a:rPr lang="en-US" smtClean="0"/>
              <a:t>‹#›</a:t>
            </a:fld>
            <a:endParaRPr lang="en-US"/>
          </a:p>
        </p:txBody>
      </p:sp>
      <p:pic>
        <p:nvPicPr>
          <p:cNvPr id="8" name="صورة 7">
            <a:extLst>
              <a:ext uri="{FF2B5EF4-FFF2-40B4-BE49-F238E27FC236}">
                <a16:creationId xmlns:a16="http://schemas.microsoft.com/office/drawing/2014/main" id="{BCE0546A-380A-D04B-39E4-D9BA65B9AFC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85220" y="6492661"/>
            <a:ext cx="1563559" cy="228814"/>
          </a:xfrm>
          <a:prstGeom prst="rect">
            <a:avLst/>
          </a:prstGeom>
        </p:spPr>
      </p:pic>
    </p:spTree>
    <p:extLst>
      <p:ext uri="{BB962C8B-B14F-4D97-AF65-F5344CB8AC3E}">
        <p14:creationId xmlns:p14="http://schemas.microsoft.com/office/powerpoint/2010/main" val="653731805"/>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258DC-8189-4F3F-ABDE-B4478C74123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8E7A0F9-4236-4CAD-9F55-267293D6B3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90DFFD-917A-48FE-9273-94312364E7E2}"/>
              </a:ext>
            </a:extLst>
          </p:cNvPr>
          <p:cNvSpPr>
            <a:spLocks noGrp="1"/>
          </p:cNvSpPr>
          <p:nvPr>
            <p:ph type="dt" sz="half" idx="10"/>
          </p:nvPr>
        </p:nvSpPr>
        <p:spPr/>
        <p:txBody>
          <a:bodyPr/>
          <a:lstStyle/>
          <a:p>
            <a:fld id="{57418E81-A429-45C2-92E2-E5200E1B5827}" type="datetime1">
              <a:rPr lang="en-US" smtClean="0"/>
              <a:t>6/14/2026</a:t>
            </a:fld>
            <a:endParaRPr lang="en-US"/>
          </a:p>
        </p:txBody>
      </p:sp>
      <p:sp>
        <p:nvSpPr>
          <p:cNvPr id="5" name="Footer Placeholder 4">
            <a:extLst>
              <a:ext uri="{FF2B5EF4-FFF2-40B4-BE49-F238E27FC236}">
                <a16:creationId xmlns:a16="http://schemas.microsoft.com/office/drawing/2014/main" id="{4DA480BC-2055-4B72-8677-FEB4626E698B}"/>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6" name="Slide Number Placeholder 5">
            <a:extLst>
              <a:ext uri="{FF2B5EF4-FFF2-40B4-BE49-F238E27FC236}">
                <a16:creationId xmlns:a16="http://schemas.microsoft.com/office/drawing/2014/main" id="{B5CFBC07-C210-4979-991F-59E0BF44A430}"/>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24044556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D0AC557-F209-44BF-AF3E-8EE43C8D35E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5AF06AF-F9F8-4E56-9C7F-C8CA2C0E018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32FE72C-5790-4460-9930-A7D87C9A02B5}"/>
              </a:ext>
            </a:extLst>
          </p:cNvPr>
          <p:cNvSpPr>
            <a:spLocks noGrp="1"/>
          </p:cNvSpPr>
          <p:nvPr>
            <p:ph type="dt" sz="half" idx="10"/>
          </p:nvPr>
        </p:nvSpPr>
        <p:spPr/>
        <p:txBody>
          <a:bodyPr/>
          <a:lstStyle/>
          <a:p>
            <a:fld id="{3E33E62F-8C87-4238-BF9B-E3B2713A9128}" type="datetime1">
              <a:rPr lang="en-US" smtClean="0"/>
              <a:t>6/14/2026</a:t>
            </a:fld>
            <a:endParaRPr lang="en-US"/>
          </a:p>
        </p:txBody>
      </p:sp>
      <p:sp>
        <p:nvSpPr>
          <p:cNvPr id="5" name="Footer Placeholder 4">
            <a:extLst>
              <a:ext uri="{FF2B5EF4-FFF2-40B4-BE49-F238E27FC236}">
                <a16:creationId xmlns:a16="http://schemas.microsoft.com/office/drawing/2014/main" id="{B886A7C0-2DAF-4EF3-AAA1-5055BFFD7918}"/>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6" name="Slide Number Placeholder 5">
            <a:extLst>
              <a:ext uri="{FF2B5EF4-FFF2-40B4-BE49-F238E27FC236}">
                <a16:creationId xmlns:a16="http://schemas.microsoft.com/office/drawing/2014/main" id="{3B589EC0-0C51-427D-90E9-C243060B80FC}"/>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520473712"/>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88297-9A62-4D71-AC72-C78B36191F3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D1093AA-F618-4798-AAD5-819809B220A8}"/>
              </a:ext>
            </a:extLst>
          </p:cNvPr>
          <p:cNvSpPr>
            <a:spLocks noGrp="1"/>
          </p:cNvSpPr>
          <p:nvPr>
            <p:ph idx="1"/>
          </p:nvPr>
        </p:nvSpPr>
        <p:spPr>
          <a:xfrm>
            <a:off x="838200" y="1825625"/>
            <a:ext cx="10515600" cy="423227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A5C2B3FC-CC4D-441B-BE2C-1EBA960BCFE2}"/>
              </a:ext>
            </a:extLst>
          </p:cNvPr>
          <p:cNvSpPr>
            <a:spLocks noGrp="1"/>
          </p:cNvSpPr>
          <p:nvPr>
            <p:ph type="dt" sz="half" idx="10"/>
          </p:nvPr>
        </p:nvSpPr>
        <p:spPr>
          <a:xfrm>
            <a:off x="838200" y="6399214"/>
            <a:ext cx="2743200" cy="365125"/>
          </a:xfrm>
        </p:spPr>
        <p:txBody>
          <a:bodyPr/>
          <a:lstStyle/>
          <a:p>
            <a:fld id="{8C2D69E1-491B-45C5-BCF3-A2A4B7E96FA2}" type="datetime1">
              <a:rPr lang="en-US" smtClean="0"/>
              <a:t>6/14/2026</a:t>
            </a:fld>
            <a:endParaRPr lang="en-US"/>
          </a:p>
        </p:txBody>
      </p:sp>
      <p:sp>
        <p:nvSpPr>
          <p:cNvPr id="5" name="Footer Placeholder 4">
            <a:extLst>
              <a:ext uri="{FF2B5EF4-FFF2-40B4-BE49-F238E27FC236}">
                <a16:creationId xmlns:a16="http://schemas.microsoft.com/office/drawing/2014/main" id="{39DB53E2-108C-4B69-8031-42A2BFFEA8B8}"/>
              </a:ext>
            </a:extLst>
          </p:cNvPr>
          <p:cNvSpPr>
            <a:spLocks noGrp="1"/>
          </p:cNvSpPr>
          <p:nvPr>
            <p:ph type="ftr" sz="quarter" idx="11"/>
          </p:nvPr>
        </p:nvSpPr>
        <p:spPr>
          <a:xfrm>
            <a:off x="4038600" y="6413502"/>
            <a:ext cx="4114800" cy="365125"/>
          </a:xfrm>
        </p:spPr>
        <p:txBody>
          <a:bodyPr/>
          <a:lstStyle/>
          <a:p>
            <a:r>
              <a:rPr lang="ar-SY" dirty="0"/>
              <a:t>تطوير القيادة الإدارية وتخطيط التعاقب القيادي </a:t>
            </a:r>
            <a:endParaRPr lang="en-US" dirty="0"/>
          </a:p>
        </p:txBody>
      </p:sp>
      <p:sp>
        <p:nvSpPr>
          <p:cNvPr id="6" name="Slide Number Placeholder 5">
            <a:extLst>
              <a:ext uri="{FF2B5EF4-FFF2-40B4-BE49-F238E27FC236}">
                <a16:creationId xmlns:a16="http://schemas.microsoft.com/office/drawing/2014/main" id="{184DB606-4268-4EE8-8BCC-19AE9A044C8E}"/>
              </a:ext>
            </a:extLst>
          </p:cNvPr>
          <p:cNvSpPr>
            <a:spLocks noGrp="1"/>
          </p:cNvSpPr>
          <p:nvPr>
            <p:ph type="sldNum" sz="quarter" idx="12"/>
          </p:nvPr>
        </p:nvSpPr>
        <p:spPr>
          <a:xfrm>
            <a:off x="8610600" y="6399214"/>
            <a:ext cx="2743200" cy="365125"/>
          </a:xfrm>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74412530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2F473D-39AD-4DA4-A62B-92D47E3885F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13634C84-084F-4D2D-9BF7-BC2912298C1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74B7115-B403-4B53-BF4D-F9751C27A02A}"/>
              </a:ext>
            </a:extLst>
          </p:cNvPr>
          <p:cNvSpPr>
            <a:spLocks noGrp="1"/>
          </p:cNvSpPr>
          <p:nvPr>
            <p:ph type="dt" sz="half" idx="10"/>
          </p:nvPr>
        </p:nvSpPr>
        <p:spPr/>
        <p:txBody>
          <a:bodyPr/>
          <a:lstStyle/>
          <a:p>
            <a:fld id="{1940CBC1-7A18-49D1-92A6-13F47795F78F}" type="datetime1">
              <a:rPr lang="en-US" smtClean="0"/>
              <a:t>6/14/2026</a:t>
            </a:fld>
            <a:endParaRPr lang="en-US"/>
          </a:p>
        </p:txBody>
      </p:sp>
      <p:sp>
        <p:nvSpPr>
          <p:cNvPr id="5" name="Footer Placeholder 4">
            <a:extLst>
              <a:ext uri="{FF2B5EF4-FFF2-40B4-BE49-F238E27FC236}">
                <a16:creationId xmlns:a16="http://schemas.microsoft.com/office/drawing/2014/main" id="{D98295F8-D65E-422F-B4DF-0D16E1E8658D}"/>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6" name="Slide Number Placeholder 5">
            <a:extLst>
              <a:ext uri="{FF2B5EF4-FFF2-40B4-BE49-F238E27FC236}">
                <a16:creationId xmlns:a16="http://schemas.microsoft.com/office/drawing/2014/main" id="{F4B9D8E2-7829-4DD7-A01D-FC536E129AD9}"/>
              </a:ext>
            </a:extLst>
          </p:cNvPr>
          <p:cNvSpPr>
            <a:spLocks noGrp="1"/>
          </p:cNvSpPr>
          <p:nvPr>
            <p:ph type="sldNum" sz="quarter" idx="12"/>
          </p:nvPr>
        </p:nvSpPr>
        <p:spPr/>
        <p:txBody>
          <a:bodyPr/>
          <a:lstStyle/>
          <a:p>
            <a:fld id="{0CEE5865-508B-4683-8DC3-7295B8B68D58}" type="slidenum">
              <a:rPr lang="en-US" smtClean="0"/>
              <a:t>‹#›</a:t>
            </a:fld>
            <a:endParaRPr lang="en-US"/>
          </a:p>
        </p:txBody>
      </p:sp>
      <p:pic>
        <p:nvPicPr>
          <p:cNvPr id="8" name="صورة 7">
            <a:extLst>
              <a:ext uri="{FF2B5EF4-FFF2-40B4-BE49-F238E27FC236}">
                <a16:creationId xmlns:a16="http://schemas.microsoft.com/office/drawing/2014/main" id="{B11C8492-7915-2B7F-F97F-B4BCEC4D0B1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14220" y="6127536"/>
            <a:ext cx="1563559" cy="228814"/>
          </a:xfrm>
          <a:prstGeom prst="rect">
            <a:avLst/>
          </a:prstGeom>
        </p:spPr>
      </p:pic>
    </p:spTree>
    <p:extLst>
      <p:ext uri="{BB962C8B-B14F-4D97-AF65-F5344CB8AC3E}">
        <p14:creationId xmlns:p14="http://schemas.microsoft.com/office/powerpoint/2010/main" val="2978528570"/>
      </p:ext>
    </p:extLst>
  </p:cSld>
  <p:clrMapOvr>
    <a:masterClrMapping/>
  </p:clrMapOvr>
  <p:transition spd="slow">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89076-45E0-474C-BE2E-70FE16F7DC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1CF074-C2A0-473D-893C-7F81BD0F92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4E9EC67F-7D11-4218-BD5C-BE0C902644E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0D6D962-17DD-4575-A4E6-A5F3C9FBA978}"/>
              </a:ext>
            </a:extLst>
          </p:cNvPr>
          <p:cNvSpPr>
            <a:spLocks noGrp="1"/>
          </p:cNvSpPr>
          <p:nvPr>
            <p:ph type="dt" sz="half" idx="10"/>
          </p:nvPr>
        </p:nvSpPr>
        <p:spPr/>
        <p:txBody>
          <a:bodyPr/>
          <a:lstStyle/>
          <a:p>
            <a:fld id="{AD2A79DB-7025-43C7-BFD2-68C96F9F0957}" type="datetime1">
              <a:rPr lang="en-US" smtClean="0"/>
              <a:t>6/14/2026</a:t>
            </a:fld>
            <a:endParaRPr lang="en-US"/>
          </a:p>
        </p:txBody>
      </p:sp>
      <p:sp>
        <p:nvSpPr>
          <p:cNvPr id="6" name="Footer Placeholder 5">
            <a:extLst>
              <a:ext uri="{FF2B5EF4-FFF2-40B4-BE49-F238E27FC236}">
                <a16:creationId xmlns:a16="http://schemas.microsoft.com/office/drawing/2014/main" id="{21A9AC8F-5918-4F4E-98FA-FADAF51CF5A9}"/>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7" name="Slide Number Placeholder 6">
            <a:extLst>
              <a:ext uri="{FF2B5EF4-FFF2-40B4-BE49-F238E27FC236}">
                <a16:creationId xmlns:a16="http://schemas.microsoft.com/office/drawing/2014/main" id="{E79A14F6-C1C4-467B-B3E7-598CA4078E37}"/>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750173798"/>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1EBCE-B0D1-49C9-9A75-41823C247A2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CFDDAA1-BA3E-46CB-8E0E-60D286C5163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C68F621-88C1-4B0B-879F-8F5BAB3650B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ECE97F0-D47B-4C36-8129-829DD8DB7F6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1AAFC90-6D02-4C57-B21F-34B4815B070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E5B4237-168D-4D2F-8644-824794EEE916}"/>
              </a:ext>
            </a:extLst>
          </p:cNvPr>
          <p:cNvSpPr>
            <a:spLocks noGrp="1"/>
          </p:cNvSpPr>
          <p:nvPr>
            <p:ph type="dt" sz="half" idx="10"/>
          </p:nvPr>
        </p:nvSpPr>
        <p:spPr/>
        <p:txBody>
          <a:bodyPr/>
          <a:lstStyle/>
          <a:p>
            <a:fld id="{7CA823CD-DDAE-45BA-B85C-089C94DA5E23}" type="datetime1">
              <a:rPr lang="en-US" smtClean="0"/>
              <a:t>6/14/2026</a:t>
            </a:fld>
            <a:endParaRPr lang="en-US"/>
          </a:p>
        </p:txBody>
      </p:sp>
      <p:sp>
        <p:nvSpPr>
          <p:cNvPr id="8" name="Footer Placeholder 7">
            <a:extLst>
              <a:ext uri="{FF2B5EF4-FFF2-40B4-BE49-F238E27FC236}">
                <a16:creationId xmlns:a16="http://schemas.microsoft.com/office/drawing/2014/main" id="{84AE26B8-5973-4C75-91C0-B3B89D814AA0}"/>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9" name="Slide Number Placeholder 8">
            <a:extLst>
              <a:ext uri="{FF2B5EF4-FFF2-40B4-BE49-F238E27FC236}">
                <a16:creationId xmlns:a16="http://schemas.microsoft.com/office/drawing/2014/main" id="{088EB8DA-9410-497D-890E-2674AA5DFBF1}"/>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3072783530"/>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B851E-65BF-4325-BAC3-65F1BA8D344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3D9A9EC-6A81-47DD-A842-FDF4CC047283}"/>
              </a:ext>
            </a:extLst>
          </p:cNvPr>
          <p:cNvSpPr>
            <a:spLocks noGrp="1"/>
          </p:cNvSpPr>
          <p:nvPr>
            <p:ph type="dt" sz="half" idx="10"/>
          </p:nvPr>
        </p:nvSpPr>
        <p:spPr/>
        <p:txBody>
          <a:bodyPr/>
          <a:lstStyle/>
          <a:p>
            <a:fld id="{6F41304C-C1DB-4F74-8448-1155B2B40D55}" type="datetime1">
              <a:rPr lang="en-US" smtClean="0"/>
              <a:t>6/14/2026</a:t>
            </a:fld>
            <a:endParaRPr lang="en-US"/>
          </a:p>
        </p:txBody>
      </p:sp>
      <p:sp>
        <p:nvSpPr>
          <p:cNvPr id="4" name="Footer Placeholder 3">
            <a:extLst>
              <a:ext uri="{FF2B5EF4-FFF2-40B4-BE49-F238E27FC236}">
                <a16:creationId xmlns:a16="http://schemas.microsoft.com/office/drawing/2014/main" id="{156576C8-AFDE-497F-8DB9-5C85A30E189D}"/>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5" name="Slide Number Placeholder 4">
            <a:extLst>
              <a:ext uri="{FF2B5EF4-FFF2-40B4-BE49-F238E27FC236}">
                <a16:creationId xmlns:a16="http://schemas.microsoft.com/office/drawing/2014/main" id="{1CAD7FA0-B783-4B6A-BB44-4818E05F9DF9}"/>
              </a:ext>
            </a:extLst>
          </p:cNvPr>
          <p:cNvSpPr>
            <a:spLocks noGrp="1"/>
          </p:cNvSpPr>
          <p:nvPr>
            <p:ph type="sldNum" sz="quarter" idx="12"/>
          </p:nvPr>
        </p:nvSpPr>
        <p:spPr/>
        <p:txBody>
          <a:bodyPr/>
          <a:lstStyle/>
          <a:p>
            <a:fld id="{0CEE5865-508B-4683-8DC3-7295B8B68D58}" type="slidenum">
              <a:rPr lang="en-US" smtClean="0"/>
              <a:t>‹#›</a:t>
            </a:fld>
            <a:endParaRPr lang="en-US"/>
          </a:p>
        </p:txBody>
      </p:sp>
      <p:pic>
        <p:nvPicPr>
          <p:cNvPr id="7" name="صورة 6">
            <a:extLst>
              <a:ext uri="{FF2B5EF4-FFF2-40B4-BE49-F238E27FC236}">
                <a16:creationId xmlns:a16="http://schemas.microsoft.com/office/drawing/2014/main" id="{97687730-C4F5-DA18-E6F1-EE6CCC8F7F45}"/>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699482" y="6464300"/>
            <a:ext cx="1563559" cy="228814"/>
          </a:xfrm>
          <a:prstGeom prst="rect">
            <a:avLst/>
          </a:prstGeom>
        </p:spPr>
      </p:pic>
      <p:pic>
        <p:nvPicPr>
          <p:cNvPr id="9" name="صورة 8">
            <a:extLst>
              <a:ext uri="{FF2B5EF4-FFF2-40B4-BE49-F238E27FC236}">
                <a16:creationId xmlns:a16="http://schemas.microsoft.com/office/drawing/2014/main" id="{5BD7B46D-B3AA-F916-3AE5-C14F0F43AB2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14220" y="6092606"/>
            <a:ext cx="1563559" cy="228814"/>
          </a:xfrm>
          <a:prstGeom prst="rect">
            <a:avLst/>
          </a:prstGeom>
        </p:spPr>
      </p:pic>
    </p:spTree>
    <p:extLst>
      <p:ext uri="{BB962C8B-B14F-4D97-AF65-F5344CB8AC3E}">
        <p14:creationId xmlns:p14="http://schemas.microsoft.com/office/powerpoint/2010/main" val="3054492791"/>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E0DAC77-7BA7-4190-9F48-BFDF9C7F7B2E}"/>
              </a:ext>
            </a:extLst>
          </p:cNvPr>
          <p:cNvSpPr>
            <a:spLocks noGrp="1"/>
          </p:cNvSpPr>
          <p:nvPr>
            <p:ph type="dt" sz="half" idx="10"/>
          </p:nvPr>
        </p:nvSpPr>
        <p:spPr/>
        <p:txBody>
          <a:bodyPr/>
          <a:lstStyle/>
          <a:p>
            <a:fld id="{B71E2721-0BF5-4871-80C6-C329700261FD}" type="datetime1">
              <a:rPr lang="en-US" smtClean="0"/>
              <a:t>6/14/2026</a:t>
            </a:fld>
            <a:endParaRPr lang="en-US"/>
          </a:p>
        </p:txBody>
      </p:sp>
      <p:sp>
        <p:nvSpPr>
          <p:cNvPr id="3" name="Footer Placeholder 2">
            <a:extLst>
              <a:ext uri="{FF2B5EF4-FFF2-40B4-BE49-F238E27FC236}">
                <a16:creationId xmlns:a16="http://schemas.microsoft.com/office/drawing/2014/main" id="{3A419FBF-D996-4254-8161-E54AD793935E}"/>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4" name="Slide Number Placeholder 3">
            <a:extLst>
              <a:ext uri="{FF2B5EF4-FFF2-40B4-BE49-F238E27FC236}">
                <a16:creationId xmlns:a16="http://schemas.microsoft.com/office/drawing/2014/main" id="{A4787183-C1E5-445B-9202-70287FE71046}"/>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1133658742"/>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7763A7-2ABC-42F4-BCA8-355D4A0B6C7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1F5E7B8-CC37-40E9-A3A8-766AA2EA798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390C627-FFDA-4711-8EA2-8ED8D86C25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C85872B4-D3C0-44F3-BAEC-B835A7DAEA7D}"/>
              </a:ext>
            </a:extLst>
          </p:cNvPr>
          <p:cNvSpPr>
            <a:spLocks noGrp="1"/>
          </p:cNvSpPr>
          <p:nvPr>
            <p:ph type="dt" sz="half" idx="10"/>
          </p:nvPr>
        </p:nvSpPr>
        <p:spPr/>
        <p:txBody>
          <a:bodyPr/>
          <a:lstStyle/>
          <a:p>
            <a:fld id="{5E4D6733-20E7-48C8-A32C-B6CD40899D35}" type="datetime1">
              <a:rPr lang="en-US" smtClean="0"/>
              <a:t>6/14/2026</a:t>
            </a:fld>
            <a:endParaRPr lang="en-US"/>
          </a:p>
        </p:txBody>
      </p:sp>
      <p:sp>
        <p:nvSpPr>
          <p:cNvPr id="6" name="Footer Placeholder 5">
            <a:extLst>
              <a:ext uri="{FF2B5EF4-FFF2-40B4-BE49-F238E27FC236}">
                <a16:creationId xmlns:a16="http://schemas.microsoft.com/office/drawing/2014/main" id="{D62B6BC1-02C6-4180-96C8-3D2C9FB7D4F8}"/>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7" name="Slide Number Placeholder 6">
            <a:extLst>
              <a:ext uri="{FF2B5EF4-FFF2-40B4-BE49-F238E27FC236}">
                <a16:creationId xmlns:a16="http://schemas.microsoft.com/office/drawing/2014/main" id="{44692F66-EB02-4A48-9695-9BAC7581BB69}"/>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717852378"/>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0F467D-42F3-4FE4-9577-5704E6FF4D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AB728A-B43C-40C7-A685-61957D11D48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A50EBCA-6C80-40F2-BE9C-4D794577D9C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9E06F30-4B74-4F35-83DA-17C7EADEA0CF}"/>
              </a:ext>
            </a:extLst>
          </p:cNvPr>
          <p:cNvSpPr>
            <a:spLocks noGrp="1"/>
          </p:cNvSpPr>
          <p:nvPr>
            <p:ph type="dt" sz="half" idx="10"/>
          </p:nvPr>
        </p:nvSpPr>
        <p:spPr/>
        <p:txBody>
          <a:bodyPr/>
          <a:lstStyle/>
          <a:p>
            <a:fld id="{0B74E6E1-81F6-4982-BEB0-95DF603BB269}" type="datetime1">
              <a:rPr lang="en-US" smtClean="0"/>
              <a:t>6/14/2026</a:t>
            </a:fld>
            <a:endParaRPr lang="en-US"/>
          </a:p>
        </p:txBody>
      </p:sp>
      <p:sp>
        <p:nvSpPr>
          <p:cNvPr id="6" name="Footer Placeholder 5">
            <a:extLst>
              <a:ext uri="{FF2B5EF4-FFF2-40B4-BE49-F238E27FC236}">
                <a16:creationId xmlns:a16="http://schemas.microsoft.com/office/drawing/2014/main" id="{934A32AB-0901-49A2-B2E4-64B9C504F52C}"/>
              </a:ext>
            </a:extLst>
          </p:cNvPr>
          <p:cNvSpPr>
            <a:spLocks noGrp="1"/>
          </p:cNvSpPr>
          <p:nvPr>
            <p:ph type="ftr" sz="quarter" idx="11"/>
          </p:nvPr>
        </p:nvSpPr>
        <p:spPr/>
        <p:txBody>
          <a:bodyPr/>
          <a:lstStyle/>
          <a:p>
            <a:r>
              <a:rPr lang="ar-SY"/>
              <a:t>تطوير القيادة الإدارية وتخطيط التعاقب القيادي </a:t>
            </a:r>
            <a:endParaRPr lang="en-US"/>
          </a:p>
        </p:txBody>
      </p:sp>
      <p:sp>
        <p:nvSpPr>
          <p:cNvPr id="7" name="Slide Number Placeholder 6">
            <a:extLst>
              <a:ext uri="{FF2B5EF4-FFF2-40B4-BE49-F238E27FC236}">
                <a16:creationId xmlns:a16="http://schemas.microsoft.com/office/drawing/2014/main" id="{4886792F-86A3-4B55-8D53-AF1CC7B40CAF}"/>
              </a:ext>
            </a:extLst>
          </p:cNvPr>
          <p:cNvSpPr>
            <a:spLocks noGrp="1"/>
          </p:cNvSpPr>
          <p:nvPr>
            <p:ph type="sldNum" sz="quarter" idx="12"/>
          </p:nvPr>
        </p:nvSpPr>
        <p:spPr/>
        <p:txBody>
          <a:bodyPr/>
          <a:lstStyle/>
          <a:p>
            <a:fld id="{0CEE5865-508B-4683-8DC3-7295B8B68D58}" type="slidenum">
              <a:rPr lang="en-US" smtClean="0"/>
              <a:t>‹#›</a:t>
            </a:fld>
            <a:endParaRPr lang="en-US"/>
          </a:p>
        </p:txBody>
      </p:sp>
    </p:spTree>
    <p:extLst>
      <p:ext uri="{BB962C8B-B14F-4D97-AF65-F5344CB8AC3E}">
        <p14:creationId xmlns:p14="http://schemas.microsoft.com/office/powerpoint/2010/main" val="2622297395"/>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C3AACA-3FEA-488B-95BA-6B5345ACD16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939AA9-B827-46F0-9F18-4AD3281E7FD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6C277A7-3C3F-413B-AE1C-D045C3399E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5AE3B73-5EA9-4428-A3F0-4872CC88EB54}" type="datetime1">
              <a:rPr lang="en-US" smtClean="0"/>
              <a:t>6/14/2026</a:t>
            </a:fld>
            <a:endParaRPr lang="en-US"/>
          </a:p>
        </p:txBody>
      </p:sp>
      <p:sp>
        <p:nvSpPr>
          <p:cNvPr id="5" name="Footer Placeholder 4">
            <a:extLst>
              <a:ext uri="{FF2B5EF4-FFF2-40B4-BE49-F238E27FC236}">
                <a16:creationId xmlns:a16="http://schemas.microsoft.com/office/drawing/2014/main" id="{5A4B7003-2515-44AA-B889-7835222D9A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ar-SY"/>
              <a:t>تطوير القيادة الإدارية وتخطيط التعاقب القيادي </a:t>
            </a:r>
            <a:endParaRPr lang="en-US"/>
          </a:p>
        </p:txBody>
      </p:sp>
      <p:sp>
        <p:nvSpPr>
          <p:cNvPr id="6" name="Slide Number Placeholder 5">
            <a:extLst>
              <a:ext uri="{FF2B5EF4-FFF2-40B4-BE49-F238E27FC236}">
                <a16:creationId xmlns:a16="http://schemas.microsoft.com/office/drawing/2014/main" id="{1AC61139-55F2-46B8-A4E1-6FE72905906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EE5865-508B-4683-8DC3-7295B8B68D58}" type="slidenum">
              <a:rPr lang="en-US" smtClean="0"/>
              <a:t>‹#›</a:t>
            </a:fld>
            <a:endParaRPr lang="en-US"/>
          </a:p>
        </p:txBody>
      </p:sp>
      <p:pic>
        <p:nvPicPr>
          <p:cNvPr id="8" name="صورة 7">
            <a:extLst>
              <a:ext uri="{FF2B5EF4-FFF2-40B4-BE49-F238E27FC236}">
                <a16:creationId xmlns:a16="http://schemas.microsoft.com/office/drawing/2014/main" id="{937F2857-B243-C513-45E9-C6A7B3853A35}"/>
              </a:ext>
            </a:extLst>
          </p:cNvPr>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4957032" y="6127536"/>
            <a:ext cx="1563559" cy="228814"/>
          </a:xfrm>
          <a:prstGeom prst="rect">
            <a:avLst/>
          </a:prstGeom>
        </p:spPr>
      </p:pic>
    </p:spTree>
    <p:extLst>
      <p:ext uri="{BB962C8B-B14F-4D97-AF65-F5344CB8AC3E}">
        <p14:creationId xmlns:p14="http://schemas.microsoft.com/office/powerpoint/2010/main" val="26285200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push dir="u"/>
  </p:transition>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f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www.youtube.com/watch?v=bdS7SEXZdKU"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s://www.youtube.com/watch?v=M6UBxHRwkEY&amp;t=79s" TargetMode="Externa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5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1.jp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3.emf"/></Relationships>
</file>

<file path=ppt/slides/_rels/slide77.xml.rels><?xml version="1.0" encoding="UTF-8" standalone="yes"?>
<Relationships xmlns="http://schemas.openxmlformats.org/package/2006/relationships"><Relationship Id="rId3" Type="http://schemas.openxmlformats.org/officeDocument/2006/relationships/image" Target="../media/image53.emf"/><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5.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www.youtube.com/watch?v=HeURFt6CW1U" TargetMode="External"/></Relationships>
</file>

<file path=ppt/slides/_rels/slide85.xml.rels><?xml version="1.0" encoding="UTF-8" standalone="yes"?>
<Relationships xmlns="http://schemas.openxmlformats.org/package/2006/relationships"><Relationship Id="rId2" Type="http://schemas.openxmlformats.org/officeDocument/2006/relationships/image" Target="../media/image55.e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png"/><Relationship Id="rId1" Type="http://schemas.openxmlformats.org/officeDocument/2006/relationships/slideLayout" Target="../slideLayouts/slideLayout2.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8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مستطيل 16">
            <a:extLst>
              <a:ext uri="{FF2B5EF4-FFF2-40B4-BE49-F238E27FC236}">
                <a16:creationId xmlns:a16="http://schemas.microsoft.com/office/drawing/2014/main" id="{F0A9F6B5-D88D-EB5C-4ADF-25ABD4F46611}"/>
              </a:ext>
            </a:extLst>
          </p:cNvPr>
          <p:cNvSpPr/>
          <p:nvPr/>
        </p:nvSpPr>
        <p:spPr>
          <a:xfrm>
            <a:off x="-296999" y="-520995"/>
            <a:ext cx="12488999" cy="7378995"/>
          </a:xfrm>
          <a:prstGeom prst="rect">
            <a:avLst/>
          </a:prstGeom>
          <a:solidFill>
            <a:schemeClr val="bg1">
              <a:lumMod val="95000"/>
            </a:schemeClr>
          </a:solidFill>
          <a:ln/>
        </p:spPr>
        <p:style>
          <a:lnRef idx="1">
            <a:schemeClr val="accent3"/>
          </a:lnRef>
          <a:fillRef idx="2">
            <a:schemeClr val="accent3"/>
          </a:fillRef>
          <a:effectRef idx="1">
            <a:schemeClr val="accent3"/>
          </a:effectRef>
          <a:fontRef idx="minor">
            <a:schemeClr val="dk1"/>
          </a:fontRef>
        </p:style>
        <p:txBody>
          <a:bodyPr rot="0" spcFirstLastPara="0" vert="horz" wrap="square" lIns="91440" tIns="45720" rIns="91440" bIns="45720" numCol="1" spcCol="0" rtlCol="1"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ar-SA"/>
          </a:p>
        </p:txBody>
      </p:sp>
      <p:sp>
        <p:nvSpPr>
          <p:cNvPr id="5" name="Slide Number Placeholder 2">
            <a:extLst>
              <a:ext uri="{FF2B5EF4-FFF2-40B4-BE49-F238E27FC236}">
                <a16:creationId xmlns:a16="http://schemas.microsoft.com/office/drawing/2014/main" id="{C6E22947-4308-4BFF-AE86-ADE75D454715}"/>
              </a:ext>
            </a:extLst>
          </p:cNvPr>
          <p:cNvSpPr>
            <a:spLocks noGrp="1"/>
          </p:cNvSpPr>
          <p:nvPr/>
        </p:nvSpPr>
        <p:spPr>
          <a:xfrm>
            <a:off x="8743950" y="5840412"/>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CEE5865-508B-4683-8DC3-7295B8B68D58}" type="slidenum">
              <a:rPr lang="en-US" smtClean="0"/>
              <a:pPr/>
              <a:t>1</a:t>
            </a:fld>
            <a:endParaRPr lang="en-US"/>
          </a:p>
        </p:txBody>
      </p:sp>
      <p:sp>
        <p:nvSpPr>
          <p:cNvPr id="7" name="Text Box 14">
            <a:extLst>
              <a:ext uri="{FF2B5EF4-FFF2-40B4-BE49-F238E27FC236}">
                <a16:creationId xmlns:a16="http://schemas.microsoft.com/office/drawing/2014/main" id="{245566D1-CB4F-785F-1C0C-7BA7422DE6A6}"/>
              </a:ext>
            </a:extLst>
          </p:cNvPr>
          <p:cNvSpPr txBox="1">
            <a:spLocks noChangeArrowheads="1"/>
          </p:cNvSpPr>
          <p:nvPr/>
        </p:nvSpPr>
        <p:spPr bwMode="auto">
          <a:xfrm>
            <a:off x="-139326" y="1114525"/>
            <a:ext cx="9986690" cy="1181769"/>
          </a:xfrm>
          <a:prstGeom prst="rect">
            <a:avLst/>
          </a:prstGeom>
          <a:noFill/>
          <a:ln w="9525">
            <a:noFill/>
            <a:miter lim="800000"/>
            <a:headEnd/>
            <a:tailEnd/>
          </a:ln>
        </p:spPr>
        <p:txBody>
          <a:bodyPr rot="0" vert="horz" wrap="square" lIns="91440" tIns="45720" rIns="91440" bIns="45720" anchor="t" anchorCtr="0">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lnSpc>
                <a:spcPct val="115000"/>
              </a:lnSpc>
              <a:spcAft>
                <a:spcPts val="0"/>
              </a:spcAft>
            </a:pPr>
            <a:r>
              <a:rPr lang="ar-SY" sz="6000" b="1" dirty="0">
                <a:solidFill>
                  <a:srgbClr val="012E40"/>
                </a:solidFill>
                <a:effectLst/>
                <a:latin typeface="Times New Roman" panose="02020603050405020304" pitchFamily="18" charset="0"/>
                <a:ea typeface="Calibri" panose="020F0502020204030204" pitchFamily="34" charset="0"/>
                <a:cs typeface="Adobe Arabic" panose="02040503050201020203" pitchFamily="18" charset="-78"/>
              </a:rPr>
              <a:t>تطوير القيادة الإدارية وتخطيط التعاقب القيادي </a:t>
            </a:r>
            <a:endParaRPr lang="en-US"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8" name="مجموعة 13">
            <a:extLst>
              <a:ext uri="{FF2B5EF4-FFF2-40B4-BE49-F238E27FC236}">
                <a16:creationId xmlns:a16="http://schemas.microsoft.com/office/drawing/2014/main" id="{0D4A193C-6D77-67BF-C7DE-7DB518D66B36}"/>
              </a:ext>
            </a:extLst>
          </p:cNvPr>
          <p:cNvGrpSpPr/>
          <p:nvPr/>
        </p:nvGrpSpPr>
        <p:grpSpPr>
          <a:xfrm>
            <a:off x="-552450" y="105410"/>
            <a:ext cx="13411199" cy="819785"/>
            <a:chOff x="0" y="0"/>
            <a:chExt cx="8276896" cy="819806"/>
          </a:xfrm>
        </p:grpSpPr>
        <p:sp>
          <p:nvSpPr>
            <p:cNvPr id="17" name="مستطيل 22">
              <a:extLst>
                <a:ext uri="{FF2B5EF4-FFF2-40B4-BE49-F238E27FC236}">
                  <a16:creationId xmlns:a16="http://schemas.microsoft.com/office/drawing/2014/main" id="{CF23446B-D13C-3478-62BB-FDCD0A1420A3}"/>
                </a:ext>
              </a:extLst>
            </p:cNvPr>
            <p:cNvSpPr/>
            <p:nvPr/>
          </p:nvSpPr>
          <p:spPr>
            <a:xfrm>
              <a:off x="0" y="0"/>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ar-SA"/>
            </a:p>
          </p:txBody>
        </p:sp>
        <p:sp>
          <p:nvSpPr>
            <p:cNvPr id="18" name="مستطيل 23">
              <a:extLst>
                <a:ext uri="{FF2B5EF4-FFF2-40B4-BE49-F238E27FC236}">
                  <a16:creationId xmlns:a16="http://schemas.microsoft.com/office/drawing/2014/main" id="{1686BCD9-13D1-9439-E479-7020527DDA97}"/>
                </a:ext>
              </a:extLst>
            </p:cNvPr>
            <p:cNvSpPr/>
            <p:nvPr/>
          </p:nvSpPr>
          <p:spPr>
            <a:xfrm>
              <a:off x="157655" y="141889"/>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ar-SA"/>
            </a:p>
          </p:txBody>
        </p:sp>
      </p:grpSp>
      <p:grpSp>
        <p:nvGrpSpPr>
          <p:cNvPr id="11" name="مجموعة 15">
            <a:extLst>
              <a:ext uri="{FF2B5EF4-FFF2-40B4-BE49-F238E27FC236}">
                <a16:creationId xmlns:a16="http://schemas.microsoft.com/office/drawing/2014/main" id="{D64C3A7C-B7A8-9174-B010-177E6A0B6175}"/>
              </a:ext>
            </a:extLst>
          </p:cNvPr>
          <p:cNvGrpSpPr/>
          <p:nvPr/>
        </p:nvGrpSpPr>
        <p:grpSpPr>
          <a:xfrm>
            <a:off x="-1143000" y="5611177"/>
            <a:ext cx="14478000" cy="458470"/>
            <a:chOff x="0" y="0"/>
            <a:chExt cx="8276896" cy="819806"/>
          </a:xfrm>
        </p:grpSpPr>
        <p:sp>
          <p:nvSpPr>
            <p:cNvPr id="15" name="مستطيل 18">
              <a:extLst>
                <a:ext uri="{FF2B5EF4-FFF2-40B4-BE49-F238E27FC236}">
                  <a16:creationId xmlns:a16="http://schemas.microsoft.com/office/drawing/2014/main" id="{D39A73A6-003A-9707-BEAD-877381B70351}"/>
                </a:ext>
              </a:extLst>
            </p:cNvPr>
            <p:cNvSpPr/>
            <p:nvPr/>
          </p:nvSpPr>
          <p:spPr>
            <a:xfrm>
              <a:off x="0" y="0"/>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ar-SA"/>
            </a:p>
          </p:txBody>
        </p:sp>
        <p:sp>
          <p:nvSpPr>
            <p:cNvPr id="16" name="مستطيل 19">
              <a:extLst>
                <a:ext uri="{FF2B5EF4-FFF2-40B4-BE49-F238E27FC236}">
                  <a16:creationId xmlns:a16="http://schemas.microsoft.com/office/drawing/2014/main" id="{779D730A-A3B8-7FDA-7AD1-A378834C0DE5}"/>
                </a:ext>
              </a:extLst>
            </p:cNvPr>
            <p:cNvSpPr/>
            <p:nvPr/>
          </p:nvSpPr>
          <p:spPr>
            <a:xfrm>
              <a:off x="157655" y="141889"/>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ar-SA"/>
            </a:p>
          </p:txBody>
        </p:sp>
      </p:grpSp>
      <p:pic>
        <p:nvPicPr>
          <p:cNvPr id="14" name="صورة 17">
            <a:extLst>
              <a:ext uri="{FF2B5EF4-FFF2-40B4-BE49-F238E27FC236}">
                <a16:creationId xmlns:a16="http://schemas.microsoft.com/office/drawing/2014/main" id="{D4516E4A-D360-FD3B-9F03-15D32C0E5404}"/>
              </a:ext>
            </a:extLst>
          </p:cNvPr>
          <p:cNvPicPr/>
          <p:nvPr/>
        </p:nvPicPr>
        <p:blipFill rotWithShape="1">
          <a:blip r:embed="rId3" cstate="print">
            <a:extLst>
              <a:ext uri="{28A0092B-C50C-407E-A947-70E740481C1C}">
                <a14:useLocalDpi xmlns:a14="http://schemas.microsoft.com/office/drawing/2010/main" val="0"/>
              </a:ext>
            </a:extLst>
          </a:blip>
          <a:srcRect t="9433" b="14364"/>
          <a:stretch/>
        </p:blipFill>
        <p:spPr bwMode="auto">
          <a:xfrm>
            <a:off x="2467009" y="2053625"/>
            <a:ext cx="4774019" cy="3636902"/>
          </a:xfrm>
          <a:prstGeom prst="rect">
            <a:avLst/>
          </a:prstGeom>
          <a:ln>
            <a:noFill/>
          </a:ln>
          <a:extLst>
            <a:ext uri="{53640926-AAD7-44D8-BBD7-CCE9431645EC}">
              <a14:shadowObscured xmlns:a14="http://schemas.microsoft.com/office/drawing/2010/main"/>
            </a:ext>
          </a:extLst>
        </p:spPr>
      </p:pic>
      <p:grpSp>
        <p:nvGrpSpPr>
          <p:cNvPr id="19" name="Group 18">
            <a:extLst>
              <a:ext uri="{FF2B5EF4-FFF2-40B4-BE49-F238E27FC236}">
                <a16:creationId xmlns:a16="http://schemas.microsoft.com/office/drawing/2014/main" id="{A37BC7F4-5F38-9E99-ED4A-3F8BD3DFB897}"/>
              </a:ext>
            </a:extLst>
          </p:cNvPr>
          <p:cNvGrpSpPr/>
          <p:nvPr/>
        </p:nvGrpSpPr>
        <p:grpSpPr>
          <a:xfrm>
            <a:off x="9847364" y="-4804876"/>
            <a:ext cx="835660" cy="15946755"/>
            <a:chOff x="0" y="0"/>
            <a:chExt cx="835572" cy="8261130"/>
          </a:xfrm>
        </p:grpSpPr>
        <p:sp>
          <p:nvSpPr>
            <p:cNvPr id="20" name="مستطيل 59">
              <a:extLst>
                <a:ext uri="{FF2B5EF4-FFF2-40B4-BE49-F238E27FC236}">
                  <a16:creationId xmlns:a16="http://schemas.microsoft.com/office/drawing/2014/main" id="{16612CFD-2544-B633-8E85-EFC8B7B7F914}"/>
                </a:ext>
              </a:extLst>
            </p:cNvPr>
            <p:cNvSpPr/>
            <p:nvPr/>
          </p:nvSpPr>
          <p:spPr>
            <a:xfrm rot="5400000">
              <a:off x="-3720662" y="3720662"/>
              <a:ext cx="8119241" cy="677917"/>
            </a:xfrm>
            <a:prstGeom prst="rect">
              <a:avLst/>
            </a:prstGeom>
          </p:spPr>
          <p:style>
            <a:lnRef idx="0">
              <a:schemeClr val="accent5"/>
            </a:lnRef>
            <a:fillRef idx="3">
              <a:schemeClr val="accent5"/>
            </a:fillRef>
            <a:effectRef idx="3">
              <a:schemeClr val="accent5"/>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GB"/>
            </a:p>
          </p:txBody>
        </p:sp>
        <p:sp>
          <p:nvSpPr>
            <p:cNvPr id="21" name="مستطيل 60">
              <a:extLst>
                <a:ext uri="{FF2B5EF4-FFF2-40B4-BE49-F238E27FC236}">
                  <a16:creationId xmlns:a16="http://schemas.microsoft.com/office/drawing/2014/main" id="{8A0C4B4D-E898-51AB-C3B2-1C89554860F2}"/>
                </a:ext>
              </a:extLst>
            </p:cNvPr>
            <p:cNvSpPr/>
            <p:nvPr/>
          </p:nvSpPr>
          <p:spPr>
            <a:xfrm rot="5400000">
              <a:off x="-3563007" y="3862551"/>
              <a:ext cx="8119241" cy="677917"/>
            </a:xfrm>
            <a:prstGeom prst="rect">
              <a:avLst/>
            </a:prstGeom>
          </p:spPr>
          <p:style>
            <a:lnRef idx="0">
              <a:schemeClr val="accent1"/>
            </a:lnRef>
            <a:fillRef idx="3">
              <a:schemeClr val="accent1"/>
            </a:fillRef>
            <a:effectRef idx="3">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endParaRPr lang="en-GB"/>
            </a:p>
          </p:txBody>
        </p:sp>
      </p:grpSp>
    </p:spTree>
    <p:extLst>
      <p:ext uri="{BB962C8B-B14F-4D97-AF65-F5344CB8AC3E}">
        <p14:creationId xmlns:p14="http://schemas.microsoft.com/office/powerpoint/2010/main" val="1580232345"/>
      </p:ext>
    </p:extLst>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دور القيادة الإدارية في نجاح المؤسسة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E7FAB0C0-4DBE-0CE0-CA94-D6BCAEE2E707}"/>
              </a:ext>
            </a:extLst>
          </p:cNvPr>
          <p:cNvSpPr txBox="1"/>
          <p:nvPr/>
        </p:nvSpPr>
        <p:spPr>
          <a:xfrm>
            <a:off x="1734457" y="767438"/>
            <a:ext cx="8723085"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وباختصار فإن أهمية القيادة الإدارية تنبع من عدة أمور مهمة وهي: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7" name="Group 6">
            <a:extLst>
              <a:ext uri="{FF2B5EF4-FFF2-40B4-BE49-F238E27FC236}">
                <a16:creationId xmlns:a16="http://schemas.microsoft.com/office/drawing/2014/main" id="{D20414ED-76EA-5EC5-0079-801D0FDCBC0C}"/>
              </a:ext>
            </a:extLst>
          </p:cNvPr>
          <p:cNvGrpSpPr>
            <a:grpSpLocks/>
          </p:cNvGrpSpPr>
          <p:nvPr/>
        </p:nvGrpSpPr>
        <p:grpSpPr bwMode="auto">
          <a:xfrm>
            <a:off x="2320297" y="1644714"/>
            <a:ext cx="7551405" cy="4666967"/>
            <a:chOff x="1689" y="11430"/>
            <a:chExt cx="57787" cy="35724"/>
          </a:xfrm>
        </p:grpSpPr>
        <p:grpSp>
          <p:nvGrpSpPr>
            <p:cNvPr id="8" name="Google Shape;750;p16">
              <a:extLst>
                <a:ext uri="{FF2B5EF4-FFF2-40B4-BE49-F238E27FC236}">
                  <a16:creationId xmlns:a16="http://schemas.microsoft.com/office/drawing/2014/main" id="{9A837746-D862-28B9-6D79-B3C9AFFC8BF2}"/>
                </a:ext>
              </a:extLst>
            </p:cNvPr>
            <p:cNvGrpSpPr>
              <a:grpSpLocks/>
            </p:cNvGrpSpPr>
            <p:nvPr/>
          </p:nvGrpSpPr>
          <p:grpSpPr bwMode="auto">
            <a:xfrm flipH="1">
              <a:off x="1689" y="29618"/>
              <a:ext cx="57787" cy="7895"/>
              <a:chOff x="6" y="29130"/>
              <a:chExt cx="62757" cy="8580"/>
            </a:xfrm>
          </p:grpSpPr>
          <p:sp>
            <p:nvSpPr>
              <p:cNvPr id="37" name="Google Shape;751;p16">
                <a:extLst>
                  <a:ext uri="{FF2B5EF4-FFF2-40B4-BE49-F238E27FC236}">
                    <a16:creationId xmlns:a16="http://schemas.microsoft.com/office/drawing/2014/main" id="{8AD45085-5732-869B-A181-4A5B58E11C6A}"/>
                  </a:ext>
                </a:extLst>
              </p:cNvPr>
              <p:cNvSpPr>
                <a:spLocks/>
              </p:cNvSpPr>
              <p:nvPr/>
            </p:nvSpPr>
            <p:spPr bwMode="auto">
              <a:xfrm>
                <a:off x="182" y="30259"/>
                <a:ext cx="62084" cy="6673"/>
              </a:xfrm>
              <a:custGeom>
                <a:avLst/>
                <a:gdLst>
                  <a:gd name="T0" fmla="*/ 1225 w 162914"/>
                  <a:gd name="T1" fmla="*/ 0 h 24004"/>
                  <a:gd name="T2" fmla="*/ 0 w 162914"/>
                  <a:gd name="T3" fmla="*/ 894 h 24004"/>
                  <a:gd name="T4" fmla="*/ 0 w 162914"/>
                  <a:gd name="T5" fmla="*/ 5779 h 24004"/>
                  <a:gd name="T6" fmla="*/ 1225 w 162914"/>
                  <a:gd name="T7" fmla="*/ 6673 h 24004"/>
                  <a:gd name="T8" fmla="*/ 60859 w 162914"/>
                  <a:gd name="T9" fmla="*/ 6673 h 24004"/>
                  <a:gd name="T10" fmla="*/ 62084 w 162914"/>
                  <a:gd name="T11" fmla="*/ 5779 h 24004"/>
                  <a:gd name="T12" fmla="*/ 62084 w 162914"/>
                  <a:gd name="T13" fmla="*/ 894 h 24004"/>
                  <a:gd name="T14" fmla="*/ 60859 w 162914"/>
                  <a:gd name="T15" fmla="*/ 0 h 24004"/>
                  <a:gd name="T16" fmla="*/ 1225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8" name="Google Shape;752;p16">
                <a:extLst>
                  <a:ext uri="{FF2B5EF4-FFF2-40B4-BE49-F238E27FC236}">
                    <a16:creationId xmlns:a16="http://schemas.microsoft.com/office/drawing/2014/main" id="{5D175381-AE87-4428-68DA-7B89A0CA21FE}"/>
                  </a:ext>
                </a:extLst>
              </p:cNvPr>
              <p:cNvSpPr>
                <a:spLocks/>
              </p:cNvSpPr>
              <p:nvPr/>
            </p:nvSpPr>
            <p:spPr bwMode="auto">
              <a:xfrm>
                <a:off x="6" y="30092"/>
                <a:ext cx="62458" cy="6673"/>
              </a:xfrm>
              <a:custGeom>
                <a:avLst/>
                <a:gdLst>
                  <a:gd name="T0" fmla="*/ 1233 w 162914"/>
                  <a:gd name="T1" fmla="*/ 0 h 24004"/>
                  <a:gd name="T2" fmla="*/ 0 w 162914"/>
                  <a:gd name="T3" fmla="*/ 894 h 24004"/>
                  <a:gd name="T4" fmla="*/ 0 w 162914"/>
                  <a:gd name="T5" fmla="*/ 5779 h 24004"/>
                  <a:gd name="T6" fmla="*/ 1233 w 162914"/>
                  <a:gd name="T7" fmla="*/ 6673 h 24004"/>
                  <a:gd name="T8" fmla="*/ 61225 w 162914"/>
                  <a:gd name="T9" fmla="*/ 6673 h 24004"/>
                  <a:gd name="T10" fmla="*/ 62458 w 162914"/>
                  <a:gd name="T11" fmla="*/ 5779 h 24004"/>
                  <a:gd name="T12" fmla="*/ 62458 w 162914"/>
                  <a:gd name="T13" fmla="*/ 894 h 24004"/>
                  <a:gd name="T14" fmla="*/ 61225 w 162914"/>
                  <a:gd name="T15" fmla="*/ 0 h 24004"/>
                  <a:gd name="T16" fmla="*/ 1233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9" name="Google Shape;753;p16">
                <a:extLst>
                  <a:ext uri="{FF2B5EF4-FFF2-40B4-BE49-F238E27FC236}">
                    <a16:creationId xmlns:a16="http://schemas.microsoft.com/office/drawing/2014/main" id="{A6D1F926-64A5-E5C7-91A6-A5D9429515AD}"/>
                  </a:ext>
                </a:extLst>
              </p:cNvPr>
              <p:cNvSpPr>
                <a:spLocks/>
              </p:cNvSpPr>
              <p:nvPr/>
            </p:nvSpPr>
            <p:spPr bwMode="auto">
              <a:xfrm>
                <a:off x="3521" y="29130"/>
                <a:ext cx="4844" cy="954"/>
              </a:xfrm>
              <a:custGeom>
                <a:avLst/>
                <a:gdLst>
                  <a:gd name="T0" fmla="*/ 113 w 26552"/>
                  <a:gd name="T1" fmla="*/ 0 h 3430"/>
                  <a:gd name="T2" fmla="*/ 0 w 26552"/>
                  <a:gd name="T3" fmla="*/ 954 h 3430"/>
                  <a:gd name="T4" fmla="*/ 4720 w 26552"/>
                  <a:gd name="T5" fmla="*/ 954 h 3430"/>
                  <a:gd name="T6" fmla="*/ 4844 w 26552"/>
                  <a:gd name="T7" fmla="*/ 0 h 3430"/>
                  <a:gd name="T8" fmla="*/ 113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873"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0" name="Google Shape;754;p16">
                <a:extLst>
                  <a:ext uri="{FF2B5EF4-FFF2-40B4-BE49-F238E27FC236}">
                    <a16:creationId xmlns:a16="http://schemas.microsoft.com/office/drawing/2014/main" id="{2C09B0B9-2804-7EF2-B9E2-1A86BE048F5D}"/>
                  </a:ext>
                </a:extLst>
              </p:cNvPr>
              <p:cNvSpPr>
                <a:spLocks/>
              </p:cNvSpPr>
              <p:nvPr/>
            </p:nvSpPr>
            <p:spPr bwMode="auto">
              <a:xfrm>
                <a:off x="671" y="36756"/>
                <a:ext cx="4844" cy="954"/>
              </a:xfrm>
              <a:custGeom>
                <a:avLst/>
                <a:gdLst>
                  <a:gd name="T0" fmla="*/ 113 w 26552"/>
                  <a:gd name="T1" fmla="*/ 0 h 3430"/>
                  <a:gd name="T2" fmla="*/ 0 w 26552"/>
                  <a:gd name="T3" fmla="*/ 954 h 3430"/>
                  <a:gd name="T4" fmla="*/ 4729 w 26552"/>
                  <a:gd name="T5" fmla="*/ 954 h 3430"/>
                  <a:gd name="T6" fmla="*/ 4844 w 26552"/>
                  <a:gd name="T7" fmla="*/ 0 h 3430"/>
                  <a:gd name="T8" fmla="*/ 113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921"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1" name="Google Shape;755;p16">
                <a:extLst>
                  <a:ext uri="{FF2B5EF4-FFF2-40B4-BE49-F238E27FC236}">
                    <a16:creationId xmlns:a16="http://schemas.microsoft.com/office/drawing/2014/main" id="{0605487E-4B2D-C5C7-AB65-C9692E72B24C}"/>
                  </a:ext>
                </a:extLst>
              </p:cNvPr>
              <p:cNvSpPr>
                <a:spLocks/>
              </p:cNvSpPr>
              <p:nvPr/>
            </p:nvSpPr>
            <p:spPr bwMode="auto">
              <a:xfrm>
                <a:off x="1072" y="36756"/>
                <a:ext cx="3851" cy="478"/>
              </a:xfrm>
              <a:custGeom>
                <a:avLst/>
                <a:gdLst>
                  <a:gd name="T0" fmla="*/ 0 w 21110"/>
                  <a:gd name="T1" fmla="*/ 0 h 1716"/>
                  <a:gd name="T2" fmla="*/ 254 w 21110"/>
                  <a:gd name="T3" fmla="*/ 478 h 1716"/>
                  <a:gd name="T4" fmla="*/ 3851 w 21110"/>
                  <a:gd name="T5" fmla="*/ 478 h 1716"/>
                  <a:gd name="T6" fmla="*/ 3851 w 21110"/>
                  <a:gd name="T7" fmla="*/ 0 h 1716"/>
                  <a:gd name="T8" fmla="*/ 0 w 21110"/>
                  <a:gd name="T9" fmla="*/ 0 h 17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10" h="1716" extrusionOk="0">
                    <a:moveTo>
                      <a:pt x="0" y="1"/>
                    </a:moveTo>
                    <a:lnTo>
                      <a:pt x="1393" y="1715"/>
                    </a:lnTo>
                    <a:lnTo>
                      <a:pt x="21110" y="1715"/>
                    </a:lnTo>
                    <a:lnTo>
                      <a:pt x="21110" y="1"/>
                    </a:lnTo>
                    <a:lnTo>
                      <a:pt x="0" y="1"/>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2" name="Google Shape;756;p16">
                <a:extLst>
                  <a:ext uri="{FF2B5EF4-FFF2-40B4-BE49-F238E27FC236}">
                    <a16:creationId xmlns:a16="http://schemas.microsoft.com/office/drawing/2014/main" id="{E868F4F2-FA2D-0427-6A25-968B070CDDCD}"/>
                  </a:ext>
                </a:extLst>
              </p:cNvPr>
              <p:cNvSpPr>
                <a:spLocks/>
              </p:cNvSpPr>
              <p:nvPr/>
            </p:nvSpPr>
            <p:spPr bwMode="auto">
              <a:xfrm>
                <a:off x="4422" y="29607"/>
                <a:ext cx="3968" cy="477"/>
              </a:xfrm>
              <a:custGeom>
                <a:avLst/>
                <a:gdLst>
                  <a:gd name="T0" fmla="*/ 109 w 21754"/>
                  <a:gd name="T1" fmla="*/ 0 h 1715"/>
                  <a:gd name="T2" fmla="*/ 0 w 21754"/>
                  <a:gd name="T3" fmla="*/ 477 h 1715"/>
                  <a:gd name="T4" fmla="*/ 3968 w 21754"/>
                  <a:gd name="T5" fmla="*/ 477 h 1715"/>
                  <a:gd name="T6" fmla="*/ 3705 w 21754"/>
                  <a:gd name="T7" fmla="*/ 0 h 1715"/>
                  <a:gd name="T8" fmla="*/ 109 w 21754"/>
                  <a:gd name="T9" fmla="*/ 0 h 1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54" h="1715" extrusionOk="0">
                    <a:moveTo>
                      <a:pt x="596" y="0"/>
                    </a:moveTo>
                    <a:lnTo>
                      <a:pt x="0" y="1715"/>
                    </a:lnTo>
                    <a:lnTo>
                      <a:pt x="21753" y="1715"/>
                    </a:lnTo>
                    <a:lnTo>
                      <a:pt x="20312" y="0"/>
                    </a:lnTo>
                    <a:lnTo>
                      <a:pt x="596" y="0"/>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3" name="Google Shape;757;p16">
                <a:extLst>
                  <a:ext uri="{FF2B5EF4-FFF2-40B4-BE49-F238E27FC236}">
                    <a16:creationId xmlns:a16="http://schemas.microsoft.com/office/drawing/2014/main" id="{A88F9597-65A0-9B75-E55B-8BD8543EAB69}"/>
                  </a:ext>
                </a:extLst>
              </p:cNvPr>
              <p:cNvSpPr>
                <a:spLocks/>
              </p:cNvSpPr>
              <p:nvPr/>
            </p:nvSpPr>
            <p:spPr bwMode="auto">
              <a:xfrm>
                <a:off x="838" y="29607"/>
                <a:ext cx="6260" cy="7626"/>
              </a:xfrm>
              <a:custGeom>
                <a:avLst/>
                <a:gdLst>
                  <a:gd name="T0" fmla="*/ 1008 w 30909"/>
                  <a:gd name="T1" fmla="*/ 0 h 27433"/>
                  <a:gd name="T2" fmla="*/ 0 w 30909"/>
                  <a:gd name="T3" fmla="*/ 7626 h 27433"/>
                  <a:gd name="T4" fmla="*/ 5252 w 30909"/>
                  <a:gd name="T5" fmla="*/ 7626 h 27433"/>
                  <a:gd name="T6" fmla="*/ 6260 w 30909"/>
                  <a:gd name="T7" fmla="*/ 0 h 27433"/>
                  <a:gd name="T8" fmla="*/ 1008 w 30909"/>
                  <a:gd name="T9" fmla="*/ 0 h 27433"/>
                  <a:gd name="T10" fmla="*/ 0 60000 65536"/>
                  <a:gd name="T11" fmla="*/ 0 60000 65536"/>
                  <a:gd name="T12" fmla="*/ 0 60000 65536"/>
                  <a:gd name="T13" fmla="*/ 0 60000 65536"/>
                  <a:gd name="T14" fmla="*/ 0 60000 65536"/>
                  <a:gd name="T15" fmla="*/ 0 w 30909"/>
                  <a:gd name="T16" fmla="*/ 0 h 27433"/>
                  <a:gd name="T17" fmla="*/ 30909 w 30909"/>
                  <a:gd name="T18" fmla="*/ 27433 h 27433"/>
                </a:gdLst>
                <a:ahLst/>
                <a:cxnLst>
                  <a:cxn ang="T10">
                    <a:pos x="T0" y="T1"/>
                  </a:cxn>
                  <a:cxn ang="T11">
                    <a:pos x="T2" y="T3"/>
                  </a:cxn>
                  <a:cxn ang="T12">
                    <a:pos x="T4" y="T5"/>
                  </a:cxn>
                  <a:cxn ang="T13">
                    <a:pos x="T6" y="T7"/>
                  </a:cxn>
                  <a:cxn ang="T14">
                    <a:pos x="T8" y="T9"/>
                  </a:cxn>
                </a:cxnLst>
                <a:rect l="T15" t="T16" r="T17" b="T18"/>
                <a:pathLst>
                  <a:path w="30909" h="27433" extrusionOk="0">
                    <a:moveTo>
                      <a:pt x="4977" y="0"/>
                    </a:moveTo>
                    <a:lnTo>
                      <a:pt x="0" y="27432"/>
                    </a:lnTo>
                    <a:lnTo>
                      <a:pt x="25932" y="27432"/>
                    </a:lnTo>
                    <a:lnTo>
                      <a:pt x="30909" y="0"/>
                    </a:lnTo>
                    <a:lnTo>
                      <a:pt x="4977" y="0"/>
                    </a:ln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0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3</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4" name="Google Shape;760;p16">
                <a:extLst>
                  <a:ext uri="{FF2B5EF4-FFF2-40B4-BE49-F238E27FC236}">
                    <a16:creationId xmlns:a16="http://schemas.microsoft.com/office/drawing/2014/main" id="{C52C866A-30B9-9A46-2E31-41B33A7A76B8}"/>
                  </a:ext>
                </a:extLst>
              </p:cNvPr>
              <p:cNvSpPr txBox="1">
                <a:spLocks noChangeArrowheads="1"/>
              </p:cNvSpPr>
              <p:nvPr/>
            </p:nvSpPr>
            <p:spPr bwMode="auto">
              <a:xfrm>
                <a:off x="8370" y="30237"/>
                <a:ext cx="54393"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L="0" marR="0" algn="just" rtl="1">
                  <a:lnSpc>
                    <a:spcPct val="115000"/>
                  </a:lnSpc>
                  <a:spcBef>
                    <a:spcPts val="0"/>
                  </a:spcBef>
                  <a:spcAft>
                    <a:spcPts val="0"/>
                  </a:spcAft>
                </a:pPr>
                <a:r>
                  <a:rPr lang="ar-SY" sz="24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بدون القيادة الإدارية يفقد التخطيط والتنظيم والرقابة تأثيرها في تحقيق أهداف المنظمة.</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E076A5B0-088F-AC68-7794-ABC0E8F1024C}"/>
                </a:ext>
              </a:extLst>
            </p:cNvPr>
            <p:cNvGrpSpPr>
              <a:grpSpLocks/>
            </p:cNvGrpSpPr>
            <p:nvPr/>
          </p:nvGrpSpPr>
          <p:grpSpPr bwMode="auto">
            <a:xfrm flipH="1">
              <a:off x="1922" y="20374"/>
              <a:ext cx="57507" cy="7895"/>
              <a:chOff x="4" y="19422"/>
              <a:chExt cx="62460" cy="8577"/>
            </a:xfrm>
          </p:grpSpPr>
          <p:sp>
            <p:nvSpPr>
              <p:cNvPr id="29" name="Google Shape;762;p16">
                <a:extLst>
                  <a:ext uri="{FF2B5EF4-FFF2-40B4-BE49-F238E27FC236}">
                    <a16:creationId xmlns:a16="http://schemas.microsoft.com/office/drawing/2014/main" id="{86E8728B-2985-9F85-A6B8-C5AC9A1643B8}"/>
                  </a:ext>
                </a:extLst>
              </p:cNvPr>
              <p:cNvSpPr>
                <a:spLocks/>
              </p:cNvSpPr>
              <p:nvPr/>
            </p:nvSpPr>
            <p:spPr bwMode="auto">
              <a:xfrm>
                <a:off x="184" y="20552"/>
                <a:ext cx="62082" cy="6670"/>
              </a:xfrm>
              <a:custGeom>
                <a:avLst/>
                <a:gdLst>
                  <a:gd name="T0" fmla="*/ 1225 w 162914"/>
                  <a:gd name="T1" fmla="*/ 0 h 23992"/>
                  <a:gd name="T2" fmla="*/ 0 w 162914"/>
                  <a:gd name="T3" fmla="*/ 894 h 23992"/>
                  <a:gd name="T4" fmla="*/ 0 w 162914"/>
                  <a:gd name="T5" fmla="*/ 5776 h 23992"/>
                  <a:gd name="T6" fmla="*/ 1225 w 162914"/>
                  <a:gd name="T7" fmla="*/ 6670 h 23992"/>
                  <a:gd name="T8" fmla="*/ 60857 w 162914"/>
                  <a:gd name="T9" fmla="*/ 6670 h 23992"/>
                  <a:gd name="T10" fmla="*/ 62082 w 162914"/>
                  <a:gd name="T11" fmla="*/ 5776 h 23992"/>
                  <a:gd name="T12" fmla="*/ 62082 w 162914"/>
                  <a:gd name="T13" fmla="*/ 894 h 23992"/>
                  <a:gd name="T14" fmla="*/ 60857 w 162914"/>
                  <a:gd name="T15" fmla="*/ 0 h 23992"/>
                  <a:gd name="T16" fmla="*/ 1225 w 162914"/>
                  <a:gd name="T17" fmla="*/ 0 h 239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0" name="Google Shape;763;p16">
                <a:extLst>
                  <a:ext uri="{FF2B5EF4-FFF2-40B4-BE49-F238E27FC236}">
                    <a16:creationId xmlns:a16="http://schemas.microsoft.com/office/drawing/2014/main" id="{CCA026CB-4AA6-3FF6-069B-777DC348B665}"/>
                  </a:ext>
                </a:extLst>
              </p:cNvPr>
              <p:cNvSpPr>
                <a:spLocks/>
              </p:cNvSpPr>
              <p:nvPr/>
            </p:nvSpPr>
            <p:spPr bwMode="auto">
              <a:xfrm>
                <a:off x="4" y="20373"/>
                <a:ext cx="62460" cy="6670"/>
              </a:xfrm>
              <a:custGeom>
                <a:avLst/>
                <a:gdLst>
                  <a:gd name="T0" fmla="*/ 1233 w 162914"/>
                  <a:gd name="T1" fmla="*/ 0 h 23992"/>
                  <a:gd name="T2" fmla="*/ 0 w 162914"/>
                  <a:gd name="T3" fmla="*/ 894 h 23992"/>
                  <a:gd name="T4" fmla="*/ 0 w 162914"/>
                  <a:gd name="T5" fmla="*/ 5776 h 23992"/>
                  <a:gd name="T6" fmla="*/ 1233 w 162914"/>
                  <a:gd name="T7" fmla="*/ 6670 h 23992"/>
                  <a:gd name="T8" fmla="*/ 61227 w 162914"/>
                  <a:gd name="T9" fmla="*/ 6670 h 23992"/>
                  <a:gd name="T10" fmla="*/ 62460 w 162914"/>
                  <a:gd name="T11" fmla="*/ 5776 h 23992"/>
                  <a:gd name="T12" fmla="*/ 62460 w 162914"/>
                  <a:gd name="T13" fmla="*/ 894 h 23992"/>
                  <a:gd name="T14" fmla="*/ 61227 w 162914"/>
                  <a:gd name="T15" fmla="*/ 0 h 23992"/>
                  <a:gd name="T16" fmla="*/ 1233 w 162914"/>
                  <a:gd name="T17" fmla="*/ 0 h 239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1" name="Google Shape;764;p16">
                <a:extLst>
                  <a:ext uri="{FF2B5EF4-FFF2-40B4-BE49-F238E27FC236}">
                    <a16:creationId xmlns:a16="http://schemas.microsoft.com/office/drawing/2014/main" id="{3FB3F74A-CE56-FF22-84AC-9AE5EA6963FD}"/>
                  </a:ext>
                </a:extLst>
              </p:cNvPr>
              <p:cNvSpPr>
                <a:spLocks/>
              </p:cNvSpPr>
              <p:nvPr/>
            </p:nvSpPr>
            <p:spPr bwMode="auto">
              <a:xfrm>
                <a:off x="3521" y="19422"/>
                <a:ext cx="4928" cy="954"/>
              </a:xfrm>
              <a:custGeom>
                <a:avLst/>
                <a:gdLst>
                  <a:gd name="T0" fmla="*/ 115 w 26552"/>
                  <a:gd name="T1" fmla="*/ 0 h 3430"/>
                  <a:gd name="T2" fmla="*/ 0 w 26552"/>
                  <a:gd name="T3" fmla="*/ 954 h 3430"/>
                  <a:gd name="T4" fmla="*/ 4802 w 26552"/>
                  <a:gd name="T5" fmla="*/ 954 h 3430"/>
                  <a:gd name="T6" fmla="*/ 4928 w 26552"/>
                  <a:gd name="T7" fmla="*/ 0 h 3430"/>
                  <a:gd name="T8" fmla="*/ 115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873"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2" name="Google Shape;765;p16">
                <a:extLst>
                  <a:ext uri="{FF2B5EF4-FFF2-40B4-BE49-F238E27FC236}">
                    <a16:creationId xmlns:a16="http://schemas.microsoft.com/office/drawing/2014/main" id="{21D941A5-1228-81DE-FBEC-62C6449A30CE}"/>
                  </a:ext>
                </a:extLst>
              </p:cNvPr>
              <p:cNvSpPr>
                <a:spLocks/>
              </p:cNvSpPr>
              <p:nvPr/>
            </p:nvSpPr>
            <p:spPr bwMode="auto">
              <a:xfrm>
                <a:off x="671" y="27045"/>
                <a:ext cx="4928" cy="954"/>
              </a:xfrm>
              <a:custGeom>
                <a:avLst/>
                <a:gdLst>
                  <a:gd name="T0" fmla="*/ 115 w 26552"/>
                  <a:gd name="T1" fmla="*/ 0 h 3430"/>
                  <a:gd name="T2" fmla="*/ 0 w 26552"/>
                  <a:gd name="T3" fmla="*/ 954 h 3430"/>
                  <a:gd name="T4" fmla="*/ 4811 w 26552"/>
                  <a:gd name="T5" fmla="*/ 954 h 3430"/>
                  <a:gd name="T6" fmla="*/ 4928 w 26552"/>
                  <a:gd name="T7" fmla="*/ 0 h 3430"/>
                  <a:gd name="T8" fmla="*/ 115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921"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3" name="Google Shape;766;p16">
                <a:extLst>
                  <a:ext uri="{FF2B5EF4-FFF2-40B4-BE49-F238E27FC236}">
                    <a16:creationId xmlns:a16="http://schemas.microsoft.com/office/drawing/2014/main" id="{4F1134AB-50D4-ADC4-DF23-CDB1672B1796}"/>
                  </a:ext>
                </a:extLst>
              </p:cNvPr>
              <p:cNvSpPr>
                <a:spLocks/>
              </p:cNvSpPr>
              <p:nvPr/>
            </p:nvSpPr>
            <p:spPr bwMode="auto">
              <a:xfrm>
                <a:off x="1072" y="27045"/>
                <a:ext cx="3918" cy="477"/>
              </a:xfrm>
              <a:custGeom>
                <a:avLst/>
                <a:gdLst>
                  <a:gd name="T0" fmla="*/ 0 w 21110"/>
                  <a:gd name="T1" fmla="*/ 0 h 1716"/>
                  <a:gd name="T2" fmla="*/ 259 w 21110"/>
                  <a:gd name="T3" fmla="*/ 477 h 1716"/>
                  <a:gd name="T4" fmla="*/ 3918 w 21110"/>
                  <a:gd name="T5" fmla="*/ 477 h 1716"/>
                  <a:gd name="T6" fmla="*/ 3918 w 21110"/>
                  <a:gd name="T7" fmla="*/ 0 h 1716"/>
                  <a:gd name="T8" fmla="*/ 0 w 21110"/>
                  <a:gd name="T9" fmla="*/ 0 h 17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10" h="1716" extrusionOk="0">
                    <a:moveTo>
                      <a:pt x="0" y="1"/>
                    </a:moveTo>
                    <a:lnTo>
                      <a:pt x="1393" y="1715"/>
                    </a:lnTo>
                    <a:lnTo>
                      <a:pt x="21110" y="1715"/>
                    </a:lnTo>
                    <a:lnTo>
                      <a:pt x="21110" y="1"/>
                    </a:lnTo>
                    <a:lnTo>
                      <a:pt x="0" y="1"/>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4" name="Google Shape;767;p16">
                <a:extLst>
                  <a:ext uri="{FF2B5EF4-FFF2-40B4-BE49-F238E27FC236}">
                    <a16:creationId xmlns:a16="http://schemas.microsoft.com/office/drawing/2014/main" id="{6631D7B0-D8EB-222E-3D4A-1E37564E6699}"/>
                  </a:ext>
                </a:extLst>
              </p:cNvPr>
              <p:cNvSpPr>
                <a:spLocks/>
              </p:cNvSpPr>
              <p:nvPr/>
            </p:nvSpPr>
            <p:spPr bwMode="auto">
              <a:xfrm>
                <a:off x="4422" y="19899"/>
                <a:ext cx="4037" cy="477"/>
              </a:xfrm>
              <a:custGeom>
                <a:avLst/>
                <a:gdLst>
                  <a:gd name="T0" fmla="*/ 111 w 21754"/>
                  <a:gd name="T1" fmla="*/ 0 h 1715"/>
                  <a:gd name="T2" fmla="*/ 0 w 21754"/>
                  <a:gd name="T3" fmla="*/ 477 h 1715"/>
                  <a:gd name="T4" fmla="*/ 4037 w 21754"/>
                  <a:gd name="T5" fmla="*/ 477 h 1715"/>
                  <a:gd name="T6" fmla="*/ 3769 w 21754"/>
                  <a:gd name="T7" fmla="*/ 0 h 1715"/>
                  <a:gd name="T8" fmla="*/ 111 w 21754"/>
                  <a:gd name="T9" fmla="*/ 0 h 1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54" h="1715" extrusionOk="0">
                    <a:moveTo>
                      <a:pt x="596" y="0"/>
                    </a:moveTo>
                    <a:lnTo>
                      <a:pt x="0" y="1715"/>
                    </a:lnTo>
                    <a:lnTo>
                      <a:pt x="21753" y="1715"/>
                    </a:lnTo>
                    <a:lnTo>
                      <a:pt x="20312" y="0"/>
                    </a:lnTo>
                    <a:lnTo>
                      <a:pt x="596" y="0"/>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35" name="Google Shape;768;p16">
                <a:extLst>
                  <a:ext uri="{FF2B5EF4-FFF2-40B4-BE49-F238E27FC236}">
                    <a16:creationId xmlns:a16="http://schemas.microsoft.com/office/drawing/2014/main" id="{97D76ECA-B1FC-6A21-5834-2F8E561F455C}"/>
                  </a:ext>
                </a:extLst>
              </p:cNvPr>
              <p:cNvSpPr>
                <a:spLocks/>
              </p:cNvSpPr>
              <p:nvPr/>
            </p:nvSpPr>
            <p:spPr bwMode="auto">
              <a:xfrm>
                <a:off x="935" y="19899"/>
                <a:ext cx="6260" cy="7623"/>
              </a:xfrm>
              <a:custGeom>
                <a:avLst/>
                <a:gdLst>
                  <a:gd name="T0" fmla="*/ 1008 w 30909"/>
                  <a:gd name="T1" fmla="*/ 0 h 27421"/>
                  <a:gd name="T2" fmla="*/ 0 w 30909"/>
                  <a:gd name="T3" fmla="*/ 7623 h 27421"/>
                  <a:gd name="T4" fmla="*/ 5252 w 30909"/>
                  <a:gd name="T5" fmla="*/ 7623 h 27421"/>
                  <a:gd name="T6" fmla="*/ 6260 w 30909"/>
                  <a:gd name="T7" fmla="*/ 0 h 27421"/>
                  <a:gd name="T8" fmla="*/ 1008 w 30909"/>
                  <a:gd name="T9" fmla="*/ 0 h 27421"/>
                  <a:gd name="T10" fmla="*/ 0 60000 65536"/>
                  <a:gd name="T11" fmla="*/ 0 60000 65536"/>
                  <a:gd name="T12" fmla="*/ 0 60000 65536"/>
                  <a:gd name="T13" fmla="*/ 0 60000 65536"/>
                  <a:gd name="T14" fmla="*/ 0 60000 65536"/>
                  <a:gd name="T15" fmla="*/ 0 w 30909"/>
                  <a:gd name="T16" fmla="*/ 0 h 27421"/>
                  <a:gd name="T17" fmla="*/ 30909 w 30909"/>
                  <a:gd name="T18" fmla="*/ 27421 h 27421"/>
                </a:gdLst>
                <a:ahLst/>
                <a:cxnLst>
                  <a:cxn ang="T10">
                    <a:pos x="T0" y="T1"/>
                  </a:cxn>
                  <a:cxn ang="T11">
                    <a:pos x="T2" y="T3"/>
                  </a:cxn>
                  <a:cxn ang="T12">
                    <a:pos x="T4" y="T5"/>
                  </a:cxn>
                  <a:cxn ang="T13">
                    <a:pos x="T6" y="T7"/>
                  </a:cxn>
                  <a:cxn ang="T14">
                    <a:pos x="T8" y="T9"/>
                  </a:cxn>
                </a:cxnLst>
                <a:rect l="T15" t="T16" r="T17" b="T18"/>
                <a:pathLst>
                  <a:path w="30909" h="27421" extrusionOk="0">
                    <a:moveTo>
                      <a:pt x="4977" y="0"/>
                    </a:moveTo>
                    <a:lnTo>
                      <a:pt x="0" y="27420"/>
                    </a:lnTo>
                    <a:lnTo>
                      <a:pt x="25932" y="27420"/>
                    </a:lnTo>
                    <a:lnTo>
                      <a:pt x="30909" y="0"/>
                    </a:lnTo>
                    <a:lnTo>
                      <a:pt x="4977" y="0"/>
                    </a:lnTo>
                    <a:close/>
                  </a:path>
                </a:pathLst>
              </a:custGeom>
              <a:solidFill>
                <a:srgbClr val="EC3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0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2</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6" name="Google Shape;771;p16">
                <a:extLst>
                  <a:ext uri="{FF2B5EF4-FFF2-40B4-BE49-F238E27FC236}">
                    <a16:creationId xmlns:a16="http://schemas.microsoft.com/office/drawing/2014/main" id="{08DFD9C5-D274-413B-7D35-19289E2FFD8E}"/>
                  </a:ext>
                </a:extLst>
              </p:cNvPr>
              <p:cNvSpPr txBox="1">
                <a:spLocks noChangeArrowheads="1"/>
              </p:cNvSpPr>
              <p:nvPr/>
            </p:nvSpPr>
            <p:spPr bwMode="auto">
              <a:xfrm>
                <a:off x="8317" y="20521"/>
                <a:ext cx="54147" cy="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L="0" marR="0" algn="just" rtl="1">
                  <a:lnSpc>
                    <a:spcPct val="115000"/>
                  </a:lnSpc>
                  <a:spcBef>
                    <a:spcPts val="0"/>
                  </a:spcBef>
                  <a:spcAft>
                    <a:spcPts val="0"/>
                  </a:spcAft>
                </a:pPr>
                <a:r>
                  <a:rPr lang="ar-SY" sz="24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بدون القيادة الإدارية تصبح كل العناصر الإنتاجية عديمة الفعالية والتأثير.</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9A175028-5C85-3B00-2D7B-4B62D4174048}"/>
                </a:ext>
              </a:extLst>
            </p:cNvPr>
            <p:cNvGrpSpPr>
              <a:grpSpLocks/>
            </p:cNvGrpSpPr>
            <p:nvPr/>
          </p:nvGrpSpPr>
          <p:grpSpPr bwMode="auto">
            <a:xfrm flipH="1">
              <a:off x="2086" y="11430"/>
              <a:ext cx="57332" cy="7894"/>
              <a:chOff x="4" y="9711"/>
              <a:chExt cx="62262" cy="8580"/>
            </a:xfrm>
          </p:grpSpPr>
          <p:sp>
            <p:nvSpPr>
              <p:cNvPr id="21" name="Google Shape;773;p16">
                <a:extLst>
                  <a:ext uri="{FF2B5EF4-FFF2-40B4-BE49-F238E27FC236}">
                    <a16:creationId xmlns:a16="http://schemas.microsoft.com/office/drawing/2014/main" id="{AC1F01D4-4B68-A256-B695-03DCA226346A}"/>
                  </a:ext>
                </a:extLst>
              </p:cNvPr>
              <p:cNvSpPr>
                <a:spLocks/>
              </p:cNvSpPr>
              <p:nvPr/>
            </p:nvSpPr>
            <p:spPr bwMode="auto">
              <a:xfrm>
                <a:off x="183" y="10842"/>
                <a:ext cx="62083" cy="6673"/>
              </a:xfrm>
              <a:custGeom>
                <a:avLst/>
                <a:gdLst>
                  <a:gd name="T0" fmla="*/ 1225 w 162914"/>
                  <a:gd name="T1" fmla="*/ 0 h 24004"/>
                  <a:gd name="T2" fmla="*/ 0 w 162914"/>
                  <a:gd name="T3" fmla="*/ 894 h 24004"/>
                  <a:gd name="T4" fmla="*/ 0 w 162914"/>
                  <a:gd name="T5" fmla="*/ 5779 h 24004"/>
                  <a:gd name="T6" fmla="*/ 1225 w 162914"/>
                  <a:gd name="T7" fmla="*/ 6673 h 24004"/>
                  <a:gd name="T8" fmla="*/ 60858 w 162914"/>
                  <a:gd name="T9" fmla="*/ 6673 h 24004"/>
                  <a:gd name="T10" fmla="*/ 62083 w 162914"/>
                  <a:gd name="T11" fmla="*/ 5779 h 24004"/>
                  <a:gd name="T12" fmla="*/ 62083 w 162914"/>
                  <a:gd name="T13" fmla="*/ 894 h 24004"/>
                  <a:gd name="T14" fmla="*/ 60858 w 162914"/>
                  <a:gd name="T15" fmla="*/ 0 h 24004"/>
                  <a:gd name="T16" fmla="*/ 1225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2" name="Google Shape;774;p16">
                <a:extLst>
                  <a:ext uri="{FF2B5EF4-FFF2-40B4-BE49-F238E27FC236}">
                    <a16:creationId xmlns:a16="http://schemas.microsoft.com/office/drawing/2014/main" id="{9D3C6C5A-09E6-F1CC-23AF-3447F910123C}"/>
                  </a:ext>
                </a:extLst>
              </p:cNvPr>
              <p:cNvSpPr>
                <a:spLocks/>
              </p:cNvSpPr>
              <p:nvPr/>
            </p:nvSpPr>
            <p:spPr bwMode="auto">
              <a:xfrm>
                <a:off x="4" y="10663"/>
                <a:ext cx="62262" cy="6673"/>
              </a:xfrm>
              <a:custGeom>
                <a:avLst/>
                <a:gdLst>
                  <a:gd name="T0" fmla="*/ 1229 w 162914"/>
                  <a:gd name="T1" fmla="*/ 0 h 24004"/>
                  <a:gd name="T2" fmla="*/ 0 w 162914"/>
                  <a:gd name="T3" fmla="*/ 894 h 24004"/>
                  <a:gd name="T4" fmla="*/ 0 w 162914"/>
                  <a:gd name="T5" fmla="*/ 5779 h 24004"/>
                  <a:gd name="T6" fmla="*/ 1229 w 162914"/>
                  <a:gd name="T7" fmla="*/ 6673 h 24004"/>
                  <a:gd name="T8" fmla="*/ 61033 w 162914"/>
                  <a:gd name="T9" fmla="*/ 6673 h 24004"/>
                  <a:gd name="T10" fmla="*/ 62262 w 162914"/>
                  <a:gd name="T11" fmla="*/ 5779 h 24004"/>
                  <a:gd name="T12" fmla="*/ 62262 w 162914"/>
                  <a:gd name="T13" fmla="*/ 894 h 24004"/>
                  <a:gd name="T14" fmla="*/ 61033 w 162914"/>
                  <a:gd name="T15" fmla="*/ 0 h 24004"/>
                  <a:gd name="T16" fmla="*/ 1229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3" name="Google Shape;775;p16">
                <a:extLst>
                  <a:ext uri="{FF2B5EF4-FFF2-40B4-BE49-F238E27FC236}">
                    <a16:creationId xmlns:a16="http://schemas.microsoft.com/office/drawing/2014/main" id="{697AF2CD-8AC0-403C-C9AF-DB29C583E231}"/>
                  </a:ext>
                </a:extLst>
              </p:cNvPr>
              <p:cNvSpPr>
                <a:spLocks/>
              </p:cNvSpPr>
              <p:nvPr/>
            </p:nvSpPr>
            <p:spPr bwMode="auto">
              <a:xfrm>
                <a:off x="3521" y="9711"/>
                <a:ext cx="5186" cy="953"/>
              </a:xfrm>
              <a:custGeom>
                <a:avLst/>
                <a:gdLst>
                  <a:gd name="T0" fmla="*/ 121 w 26552"/>
                  <a:gd name="T1" fmla="*/ 0 h 3430"/>
                  <a:gd name="T2" fmla="*/ 0 w 26552"/>
                  <a:gd name="T3" fmla="*/ 953 h 3430"/>
                  <a:gd name="T4" fmla="*/ 5053 w 26552"/>
                  <a:gd name="T5" fmla="*/ 953 h 3430"/>
                  <a:gd name="T6" fmla="*/ 5186 w 26552"/>
                  <a:gd name="T7" fmla="*/ 0 h 3430"/>
                  <a:gd name="T8" fmla="*/ 121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873"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4" name="Google Shape;776;p16">
                <a:extLst>
                  <a:ext uri="{FF2B5EF4-FFF2-40B4-BE49-F238E27FC236}">
                    <a16:creationId xmlns:a16="http://schemas.microsoft.com/office/drawing/2014/main" id="{FA49D723-B182-3820-668A-8269BA3DF206}"/>
                  </a:ext>
                </a:extLst>
              </p:cNvPr>
              <p:cNvSpPr>
                <a:spLocks/>
              </p:cNvSpPr>
              <p:nvPr/>
            </p:nvSpPr>
            <p:spPr bwMode="auto">
              <a:xfrm>
                <a:off x="671" y="17337"/>
                <a:ext cx="5186" cy="954"/>
              </a:xfrm>
              <a:custGeom>
                <a:avLst/>
                <a:gdLst>
                  <a:gd name="T0" fmla="*/ 121 w 26552"/>
                  <a:gd name="T1" fmla="*/ 0 h 3430"/>
                  <a:gd name="T2" fmla="*/ 0 w 26552"/>
                  <a:gd name="T3" fmla="*/ 954 h 3430"/>
                  <a:gd name="T4" fmla="*/ 5063 w 26552"/>
                  <a:gd name="T5" fmla="*/ 954 h 3430"/>
                  <a:gd name="T6" fmla="*/ 5186 w 26552"/>
                  <a:gd name="T7" fmla="*/ 0 h 3430"/>
                  <a:gd name="T8" fmla="*/ 121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921"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5" name="Google Shape;777;p16">
                <a:extLst>
                  <a:ext uri="{FF2B5EF4-FFF2-40B4-BE49-F238E27FC236}">
                    <a16:creationId xmlns:a16="http://schemas.microsoft.com/office/drawing/2014/main" id="{19408B00-E25C-8222-4842-2494DC3E293F}"/>
                  </a:ext>
                </a:extLst>
              </p:cNvPr>
              <p:cNvSpPr>
                <a:spLocks/>
              </p:cNvSpPr>
              <p:nvPr/>
            </p:nvSpPr>
            <p:spPr bwMode="auto">
              <a:xfrm>
                <a:off x="1072" y="17337"/>
                <a:ext cx="4123" cy="477"/>
              </a:xfrm>
              <a:custGeom>
                <a:avLst/>
                <a:gdLst>
                  <a:gd name="T0" fmla="*/ 0 w 21110"/>
                  <a:gd name="T1" fmla="*/ 0 h 1716"/>
                  <a:gd name="T2" fmla="*/ 272 w 21110"/>
                  <a:gd name="T3" fmla="*/ 477 h 1716"/>
                  <a:gd name="T4" fmla="*/ 4123 w 21110"/>
                  <a:gd name="T5" fmla="*/ 477 h 1716"/>
                  <a:gd name="T6" fmla="*/ 4123 w 21110"/>
                  <a:gd name="T7" fmla="*/ 0 h 1716"/>
                  <a:gd name="T8" fmla="*/ 0 w 21110"/>
                  <a:gd name="T9" fmla="*/ 0 h 17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10" h="1716" extrusionOk="0">
                    <a:moveTo>
                      <a:pt x="0" y="1"/>
                    </a:moveTo>
                    <a:lnTo>
                      <a:pt x="1393" y="1715"/>
                    </a:lnTo>
                    <a:lnTo>
                      <a:pt x="21110" y="1715"/>
                    </a:lnTo>
                    <a:lnTo>
                      <a:pt x="21110" y="1"/>
                    </a:lnTo>
                    <a:lnTo>
                      <a:pt x="0" y="1"/>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6" name="Google Shape;778;p16">
                <a:extLst>
                  <a:ext uri="{FF2B5EF4-FFF2-40B4-BE49-F238E27FC236}">
                    <a16:creationId xmlns:a16="http://schemas.microsoft.com/office/drawing/2014/main" id="{517846F6-92DE-5B4C-326B-EF085E0C3ADB}"/>
                  </a:ext>
                </a:extLst>
              </p:cNvPr>
              <p:cNvSpPr>
                <a:spLocks/>
              </p:cNvSpPr>
              <p:nvPr/>
            </p:nvSpPr>
            <p:spPr bwMode="auto">
              <a:xfrm>
                <a:off x="4422" y="10188"/>
                <a:ext cx="4248" cy="476"/>
              </a:xfrm>
              <a:custGeom>
                <a:avLst/>
                <a:gdLst>
                  <a:gd name="T0" fmla="*/ 116 w 21754"/>
                  <a:gd name="T1" fmla="*/ 0 h 1715"/>
                  <a:gd name="T2" fmla="*/ 0 w 21754"/>
                  <a:gd name="T3" fmla="*/ 476 h 1715"/>
                  <a:gd name="T4" fmla="*/ 4248 w 21754"/>
                  <a:gd name="T5" fmla="*/ 476 h 1715"/>
                  <a:gd name="T6" fmla="*/ 3966 w 21754"/>
                  <a:gd name="T7" fmla="*/ 0 h 1715"/>
                  <a:gd name="T8" fmla="*/ 116 w 21754"/>
                  <a:gd name="T9" fmla="*/ 0 h 1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54" h="1715" extrusionOk="0">
                    <a:moveTo>
                      <a:pt x="596" y="0"/>
                    </a:moveTo>
                    <a:lnTo>
                      <a:pt x="0" y="1715"/>
                    </a:lnTo>
                    <a:lnTo>
                      <a:pt x="21753" y="1715"/>
                    </a:lnTo>
                    <a:lnTo>
                      <a:pt x="20312" y="0"/>
                    </a:lnTo>
                    <a:lnTo>
                      <a:pt x="596" y="0"/>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27" name="Google Shape;779;p16">
                <a:extLst>
                  <a:ext uri="{FF2B5EF4-FFF2-40B4-BE49-F238E27FC236}">
                    <a16:creationId xmlns:a16="http://schemas.microsoft.com/office/drawing/2014/main" id="{7F70FA0A-9941-7A4D-B454-A553C8425BF7}"/>
                  </a:ext>
                </a:extLst>
              </p:cNvPr>
              <p:cNvSpPr>
                <a:spLocks/>
              </p:cNvSpPr>
              <p:nvPr/>
            </p:nvSpPr>
            <p:spPr bwMode="auto">
              <a:xfrm>
                <a:off x="1004" y="10188"/>
                <a:ext cx="6492" cy="7626"/>
              </a:xfrm>
              <a:custGeom>
                <a:avLst/>
                <a:gdLst>
                  <a:gd name="T0" fmla="*/ 1045 w 30909"/>
                  <a:gd name="T1" fmla="*/ 0 h 27433"/>
                  <a:gd name="T2" fmla="*/ 0 w 30909"/>
                  <a:gd name="T3" fmla="*/ 7626 h 27433"/>
                  <a:gd name="T4" fmla="*/ 5447 w 30909"/>
                  <a:gd name="T5" fmla="*/ 7626 h 27433"/>
                  <a:gd name="T6" fmla="*/ 6492 w 30909"/>
                  <a:gd name="T7" fmla="*/ 0 h 27433"/>
                  <a:gd name="T8" fmla="*/ 1045 w 30909"/>
                  <a:gd name="T9" fmla="*/ 0 h 27433"/>
                  <a:gd name="T10" fmla="*/ 0 60000 65536"/>
                  <a:gd name="T11" fmla="*/ 0 60000 65536"/>
                  <a:gd name="T12" fmla="*/ 0 60000 65536"/>
                  <a:gd name="T13" fmla="*/ 0 60000 65536"/>
                  <a:gd name="T14" fmla="*/ 0 60000 65536"/>
                  <a:gd name="T15" fmla="*/ 0 w 30909"/>
                  <a:gd name="T16" fmla="*/ 0 h 27433"/>
                  <a:gd name="T17" fmla="*/ 30909 w 30909"/>
                  <a:gd name="T18" fmla="*/ 27433 h 27433"/>
                </a:gdLst>
                <a:ahLst/>
                <a:cxnLst>
                  <a:cxn ang="T10">
                    <a:pos x="T0" y="T1"/>
                  </a:cxn>
                  <a:cxn ang="T11">
                    <a:pos x="T2" y="T3"/>
                  </a:cxn>
                  <a:cxn ang="T12">
                    <a:pos x="T4" y="T5"/>
                  </a:cxn>
                  <a:cxn ang="T13">
                    <a:pos x="T6" y="T7"/>
                  </a:cxn>
                  <a:cxn ang="T14">
                    <a:pos x="T8" y="T9"/>
                  </a:cxn>
                </a:cxnLst>
                <a:rect l="T15" t="T16" r="T17" b="T18"/>
                <a:pathLst>
                  <a:path w="30909" h="27433" extrusionOk="0">
                    <a:moveTo>
                      <a:pt x="4977" y="0"/>
                    </a:moveTo>
                    <a:lnTo>
                      <a:pt x="0" y="27432"/>
                    </a:lnTo>
                    <a:lnTo>
                      <a:pt x="25932" y="27432"/>
                    </a:lnTo>
                    <a:lnTo>
                      <a:pt x="30909" y="0"/>
                    </a:lnTo>
                    <a:lnTo>
                      <a:pt x="4977" y="0"/>
                    </a:ln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0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1</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Google Shape;782;p16">
                <a:extLst>
                  <a:ext uri="{FF2B5EF4-FFF2-40B4-BE49-F238E27FC236}">
                    <a16:creationId xmlns:a16="http://schemas.microsoft.com/office/drawing/2014/main" id="{310D7024-0066-4619-4EA9-304F5D818309}"/>
                  </a:ext>
                </a:extLst>
              </p:cNvPr>
              <p:cNvSpPr txBox="1">
                <a:spLocks noChangeArrowheads="1"/>
              </p:cNvSpPr>
              <p:nvPr/>
            </p:nvSpPr>
            <p:spPr bwMode="auto">
              <a:xfrm>
                <a:off x="8848" y="10815"/>
                <a:ext cx="53418" cy="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L="0" marR="0" algn="r" rtl="1">
                  <a:lnSpc>
                    <a:spcPct val="115000"/>
                  </a:lnSpc>
                  <a:spcBef>
                    <a:spcPts val="0"/>
                  </a:spcBef>
                  <a:spcAft>
                    <a:spcPts val="0"/>
                  </a:spcAft>
                </a:pPr>
                <a:r>
                  <a:rPr lang="ar-SA" sz="24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بدون القيادة الإدارية لا يستطيع المدير تحويل الأهداف المطلوبة إلى نتائج.</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oogle Shape;750;p16">
              <a:extLst>
                <a:ext uri="{FF2B5EF4-FFF2-40B4-BE49-F238E27FC236}">
                  <a16:creationId xmlns:a16="http://schemas.microsoft.com/office/drawing/2014/main" id="{2EAB5D90-A6DB-C82D-F045-3315ED9A71CA}"/>
                </a:ext>
              </a:extLst>
            </p:cNvPr>
            <p:cNvGrpSpPr>
              <a:grpSpLocks/>
            </p:cNvGrpSpPr>
            <p:nvPr/>
          </p:nvGrpSpPr>
          <p:grpSpPr bwMode="auto">
            <a:xfrm flipH="1">
              <a:off x="1689" y="39259"/>
              <a:ext cx="57787" cy="7895"/>
              <a:chOff x="6" y="29130"/>
              <a:chExt cx="62757" cy="8580"/>
            </a:xfrm>
          </p:grpSpPr>
          <p:sp>
            <p:nvSpPr>
              <p:cNvPr id="13" name="Google Shape;751;p16">
                <a:extLst>
                  <a:ext uri="{FF2B5EF4-FFF2-40B4-BE49-F238E27FC236}">
                    <a16:creationId xmlns:a16="http://schemas.microsoft.com/office/drawing/2014/main" id="{D3DA8160-A4F8-9395-B5E1-CECABB7DBF85}"/>
                  </a:ext>
                </a:extLst>
              </p:cNvPr>
              <p:cNvSpPr>
                <a:spLocks/>
              </p:cNvSpPr>
              <p:nvPr/>
            </p:nvSpPr>
            <p:spPr bwMode="auto">
              <a:xfrm>
                <a:off x="182" y="30259"/>
                <a:ext cx="62084" cy="6673"/>
              </a:xfrm>
              <a:custGeom>
                <a:avLst/>
                <a:gdLst>
                  <a:gd name="T0" fmla="*/ 1225 w 162914"/>
                  <a:gd name="T1" fmla="*/ 0 h 24004"/>
                  <a:gd name="T2" fmla="*/ 0 w 162914"/>
                  <a:gd name="T3" fmla="*/ 894 h 24004"/>
                  <a:gd name="T4" fmla="*/ 0 w 162914"/>
                  <a:gd name="T5" fmla="*/ 5779 h 24004"/>
                  <a:gd name="T6" fmla="*/ 1225 w 162914"/>
                  <a:gd name="T7" fmla="*/ 6673 h 24004"/>
                  <a:gd name="T8" fmla="*/ 60859 w 162914"/>
                  <a:gd name="T9" fmla="*/ 6673 h 24004"/>
                  <a:gd name="T10" fmla="*/ 62084 w 162914"/>
                  <a:gd name="T11" fmla="*/ 5779 h 24004"/>
                  <a:gd name="T12" fmla="*/ 62084 w 162914"/>
                  <a:gd name="T13" fmla="*/ 894 h 24004"/>
                  <a:gd name="T14" fmla="*/ 60859 w 162914"/>
                  <a:gd name="T15" fmla="*/ 0 h 24004"/>
                  <a:gd name="T16" fmla="*/ 1225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4" name="Google Shape;752;p16">
                <a:extLst>
                  <a:ext uri="{FF2B5EF4-FFF2-40B4-BE49-F238E27FC236}">
                    <a16:creationId xmlns:a16="http://schemas.microsoft.com/office/drawing/2014/main" id="{10A02DF7-2BD8-5CF8-9227-EDD636DEAE45}"/>
                  </a:ext>
                </a:extLst>
              </p:cNvPr>
              <p:cNvSpPr>
                <a:spLocks/>
              </p:cNvSpPr>
              <p:nvPr/>
            </p:nvSpPr>
            <p:spPr bwMode="auto">
              <a:xfrm>
                <a:off x="6" y="30092"/>
                <a:ext cx="62458" cy="6673"/>
              </a:xfrm>
              <a:custGeom>
                <a:avLst/>
                <a:gdLst>
                  <a:gd name="T0" fmla="*/ 1233 w 162914"/>
                  <a:gd name="T1" fmla="*/ 0 h 24004"/>
                  <a:gd name="T2" fmla="*/ 0 w 162914"/>
                  <a:gd name="T3" fmla="*/ 894 h 24004"/>
                  <a:gd name="T4" fmla="*/ 0 w 162914"/>
                  <a:gd name="T5" fmla="*/ 5779 h 24004"/>
                  <a:gd name="T6" fmla="*/ 1233 w 162914"/>
                  <a:gd name="T7" fmla="*/ 6673 h 24004"/>
                  <a:gd name="T8" fmla="*/ 61225 w 162914"/>
                  <a:gd name="T9" fmla="*/ 6673 h 24004"/>
                  <a:gd name="T10" fmla="*/ 62458 w 162914"/>
                  <a:gd name="T11" fmla="*/ 5779 h 24004"/>
                  <a:gd name="T12" fmla="*/ 62458 w 162914"/>
                  <a:gd name="T13" fmla="*/ 894 h 24004"/>
                  <a:gd name="T14" fmla="*/ 61225 w 162914"/>
                  <a:gd name="T15" fmla="*/ 0 h 24004"/>
                  <a:gd name="T16" fmla="*/ 1233 w 162914"/>
                  <a:gd name="T17" fmla="*/ 0 h 240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5" name="Google Shape;753;p16">
                <a:extLst>
                  <a:ext uri="{FF2B5EF4-FFF2-40B4-BE49-F238E27FC236}">
                    <a16:creationId xmlns:a16="http://schemas.microsoft.com/office/drawing/2014/main" id="{538DE52B-9703-4892-E5EB-946FE3330B43}"/>
                  </a:ext>
                </a:extLst>
              </p:cNvPr>
              <p:cNvSpPr>
                <a:spLocks/>
              </p:cNvSpPr>
              <p:nvPr/>
            </p:nvSpPr>
            <p:spPr bwMode="auto">
              <a:xfrm>
                <a:off x="3521" y="29130"/>
                <a:ext cx="4844" cy="954"/>
              </a:xfrm>
              <a:custGeom>
                <a:avLst/>
                <a:gdLst>
                  <a:gd name="T0" fmla="*/ 113 w 26552"/>
                  <a:gd name="T1" fmla="*/ 0 h 3430"/>
                  <a:gd name="T2" fmla="*/ 0 w 26552"/>
                  <a:gd name="T3" fmla="*/ 954 h 3430"/>
                  <a:gd name="T4" fmla="*/ 4720 w 26552"/>
                  <a:gd name="T5" fmla="*/ 954 h 3430"/>
                  <a:gd name="T6" fmla="*/ 4844 w 26552"/>
                  <a:gd name="T7" fmla="*/ 0 h 3430"/>
                  <a:gd name="T8" fmla="*/ 113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873"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6" name="Google Shape;754;p16">
                <a:extLst>
                  <a:ext uri="{FF2B5EF4-FFF2-40B4-BE49-F238E27FC236}">
                    <a16:creationId xmlns:a16="http://schemas.microsoft.com/office/drawing/2014/main" id="{C0EDECC9-90AD-33FB-9B69-E5571A973073}"/>
                  </a:ext>
                </a:extLst>
              </p:cNvPr>
              <p:cNvSpPr>
                <a:spLocks/>
              </p:cNvSpPr>
              <p:nvPr/>
            </p:nvSpPr>
            <p:spPr bwMode="auto">
              <a:xfrm>
                <a:off x="671" y="36756"/>
                <a:ext cx="4844" cy="954"/>
              </a:xfrm>
              <a:custGeom>
                <a:avLst/>
                <a:gdLst>
                  <a:gd name="T0" fmla="*/ 113 w 26552"/>
                  <a:gd name="T1" fmla="*/ 0 h 3430"/>
                  <a:gd name="T2" fmla="*/ 0 w 26552"/>
                  <a:gd name="T3" fmla="*/ 954 h 3430"/>
                  <a:gd name="T4" fmla="*/ 4729 w 26552"/>
                  <a:gd name="T5" fmla="*/ 954 h 3430"/>
                  <a:gd name="T6" fmla="*/ 4844 w 26552"/>
                  <a:gd name="T7" fmla="*/ 0 h 3430"/>
                  <a:gd name="T8" fmla="*/ 113 w 26552"/>
                  <a:gd name="T9" fmla="*/ 0 h 3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552" h="3430" extrusionOk="0">
                    <a:moveTo>
                      <a:pt x="620" y="1"/>
                    </a:moveTo>
                    <a:lnTo>
                      <a:pt x="1" y="3430"/>
                    </a:lnTo>
                    <a:lnTo>
                      <a:pt x="25921"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7" name="Google Shape;755;p16">
                <a:extLst>
                  <a:ext uri="{FF2B5EF4-FFF2-40B4-BE49-F238E27FC236}">
                    <a16:creationId xmlns:a16="http://schemas.microsoft.com/office/drawing/2014/main" id="{E4070A18-F0A6-B77F-90A1-C05501B3BD35}"/>
                  </a:ext>
                </a:extLst>
              </p:cNvPr>
              <p:cNvSpPr>
                <a:spLocks/>
              </p:cNvSpPr>
              <p:nvPr/>
            </p:nvSpPr>
            <p:spPr bwMode="auto">
              <a:xfrm>
                <a:off x="1072" y="36756"/>
                <a:ext cx="3851" cy="478"/>
              </a:xfrm>
              <a:custGeom>
                <a:avLst/>
                <a:gdLst>
                  <a:gd name="T0" fmla="*/ 0 w 21110"/>
                  <a:gd name="T1" fmla="*/ 0 h 1716"/>
                  <a:gd name="T2" fmla="*/ 254 w 21110"/>
                  <a:gd name="T3" fmla="*/ 478 h 1716"/>
                  <a:gd name="T4" fmla="*/ 3851 w 21110"/>
                  <a:gd name="T5" fmla="*/ 478 h 1716"/>
                  <a:gd name="T6" fmla="*/ 3851 w 21110"/>
                  <a:gd name="T7" fmla="*/ 0 h 1716"/>
                  <a:gd name="T8" fmla="*/ 0 w 21110"/>
                  <a:gd name="T9" fmla="*/ 0 h 17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110" h="1716" extrusionOk="0">
                    <a:moveTo>
                      <a:pt x="0" y="1"/>
                    </a:moveTo>
                    <a:lnTo>
                      <a:pt x="1393" y="1715"/>
                    </a:lnTo>
                    <a:lnTo>
                      <a:pt x="21110" y="1715"/>
                    </a:lnTo>
                    <a:lnTo>
                      <a:pt x="21110" y="1"/>
                    </a:lnTo>
                    <a:lnTo>
                      <a:pt x="0" y="1"/>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8" name="Google Shape;756;p16">
                <a:extLst>
                  <a:ext uri="{FF2B5EF4-FFF2-40B4-BE49-F238E27FC236}">
                    <a16:creationId xmlns:a16="http://schemas.microsoft.com/office/drawing/2014/main" id="{ABFD7631-6637-5DFD-C671-6FE9DFD82D14}"/>
                  </a:ext>
                </a:extLst>
              </p:cNvPr>
              <p:cNvSpPr>
                <a:spLocks/>
              </p:cNvSpPr>
              <p:nvPr/>
            </p:nvSpPr>
            <p:spPr bwMode="auto">
              <a:xfrm>
                <a:off x="4422" y="29607"/>
                <a:ext cx="3968" cy="477"/>
              </a:xfrm>
              <a:custGeom>
                <a:avLst/>
                <a:gdLst>
                  <a:gd name="T0" fmla="*/ 109 w 21754"/>
                  <a:gd name="T1" fmla="*/ 0 h 1715"/>
                  <a:gd name="T2" fmla="*/ 0 w 21754"/>
                  <a:gd name="T3" fmla="*/ 477 h 1715"/>
                  <a:gd name="T4" fmla="*/ 3968 w 21754"/>
                  <a:gd name="T5" fmla="*/ 477 h 1715"/>
                  <a:gd name="T6" fmla="*/ 3705 w 21754"/>
                  <a:gd name="T7" fmla="*/ 0 h 1715"/>
                  <a:gd name="T8" fmla="*/ 109 w 21754"/>
                  <a:gd name="T9" fmla="*/ 0 h 17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754" h="1715" extrusionOk="0">
                    <a:moveTo>
                      <a:pt x="596" y="0"/>
                    </a:moveTo>
                    <a:lnTo>
                      <a:pt x="0" y="1715"/>
                    </a:lnTo>
                    <a:lnTo>
                      <a:pt x="21753" y="1715"/>
                    </a:lnTo>
                    <a:lnTo>
                      <a:pt x="20312" y="0"/>
                    </a:lnTo>
                    <a:lnTo>
                      <a:pt x="596" y="0"/>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19" name="Google Shape;757;p16">
                <a:extLst>
                  <a:ext uri="{FF2B5EF4-FFF2-40B4-BE49-F238E27FC236}">
                    <a16:creationId xmlns:a16="http://schemas.microsoft.com/office/drawing/2014/main" id="{D9208AA3-0372-7704-E073-1E4B4C463564}"/>
                  </a:ext>
                </a:extLst>
              </p:cNvPr>
              <p:cNvSpPr>
                <a:spLocks/>
              </p:cNvSpPr>
              <p:nvPr/>
            </p:nvSpPr>
            <p:spPr bwMode="auto">
              <a:xfrm>
                <a:off x="838" y="29607"/>
                <a:ext cx="6260" cy="7626"/>
              </a:xfrm>
              <a:custGeom>
                <a:avLst/>
                <a:gdLst>
                  <a:gd name="T0" fmla="*/ 1008 w 30909"/>
                  <a:gd name="T1" fmla="*/ 0 h 27433"/>
                  <a:gd name="T2" fmla="*/ 0 w 30909"/>
                  <a:gd name="T3" fmla="*/ 7626 h 27433"/>
                  <a:gd name="T4" fmla="*/ 5252 w 30909"/>
                  <a:gd name="T5" fmla="*/ 7626 h 27433"/>
                  <a:gd name="T6" fmla="*/ 6260 w 30909"/>
                  <a:gd name="T7" fmla="*/ 0 h 27433"/>
                  <a:gd name="T8" fmla="*/ 1008 w 30909"/>
                  <a:gd name="T9" fmla="*/ 0 h 27433"/>
                  <a:gd name="T10" fmla="*/ 0 60000 65536"/>
                  <a:gd name="T11" fmla="*/ 0 60000 65536"/>
                  <a:gd name="T12" fmla="*/ 0 60000 65536"/>
                  <a:gd name="T13" fmla="*/ 0 60000 65536"/>
                  <a:gd name="T14" fmla="*/ 0 60000 65536"/>
                  <a:gd name="T15" fmla="*/ 0 w 30909"/>
                  <a:gd name="T16" fmla="*/ 0 h 27433"/>
                  <a:gd name="T17" fmla="*/ 30909 w 30909"/>
                  <a:gd name="T18" fmla="*/ 27433 h 27433"/>
                </a:gdLst>
                <a:ahLst/>
                <a:cxnLst>
                  <a:cxn ang="T10">
                    <a:pos x="T0" y="T1"/>
                  </a:cxn>
                  <a:cxn ang="T11">
                    <a:pos x="T2" y="T3"/>
                  </a:cxn>
                  <a:cxn ang="T12">
                    <a:pos x="T4" y="T5"/>
                  </a:cxn>
                  <a:cxn ang="T13">
                    <a:pos x="T6" y="T7"/>
                  </a:cxn>
                  <a:cxn ang="T14">
                    <a:pos x="T8" y="T9"/>
                  </a:cxn>
                </a:cxnLst>
                <a:rect l="T15" t="T16" r="T17" b="T18"/>
                <a:pathLst>
                  <a:path w="30909" h="27433" extrusionOk="0">
                    <a:moveTo>
                      <a:pt x="4977" y="0"/>
                    </a:moveTo>
                    <a:lnTo>
                      <a:pt x="0" y="27432"/>
                    </a:lnTo>
                    <a:lnTo>
                      <a:pt x="25932" y="27432"/>
                    </a:lnTo>
                    <a:lnTo>
                      <a:pt x="30909" y="0"/>
                    </a:lnTo>
                    <a:lnTo>
                      <a:pt x="4977" y="0"/>
                    </a:lnTo>
                    <a:close/>
                  </a:path>
                </a:pathLst>
              </a:cu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00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4</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Google Shape;760;p16">
                <a:extLst>
                  <a:ext uri="{FF2B5EF4-FFF2-40B4-BE49-F238E27FC236}">
                    <a16:creationId xmlns:a16="http://schemas.microsoft.com/office/drawing/2014/main" id="{36EFEFB6-879B-38DE-7461-3AF3533D4F91}"/>
                  </a:ext>
                </a:extLst>
              </p:cNvPr>
              <p:cNvSpPr txBox="1">
                <a:spLocks noChangeArrowheads="1"/>
              </p:cNvSpPr>
              <p:nvPr/>
            </p:nvSpPr>
            <p:spPr bwMode="auto">
              <a:xfrm>
                <a:off x="8370" y="30236"/>
                <a:ext cx="54393"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L="0" marR="0" algn="r" rtl="1">
                  <a:lnSpc>
                    <a:spcPct val="115000"/>
                  </a:lnSpc>
                  <a:spcBef>
                    <a:spcPts val="0"/>
                  </a:spcBef>
                  <a:spcAft>
                    <a:spcPts val="0"/>
                  </a:spcAft>
                </a:pPr>
                <a:r>
                  <a:rPr lang="ar-SY" sz="24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من خلال القيادة يمكن مساعدة المنظمة في وضع تصور مستقبلي لها ومن ثمّ تخطيط تقدمها وازدهارها البعيد على أساسه.</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1606602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تمرين؟؟</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5D90B885-34A8-AA1B-54FC-B19623C19238}"/>
              </a:ext>
            </a:extLst>
          </p:cNvPr>
          <p:cNvSpPr txBox="1"/>
          <p:nvPr/>
        </p:nvSpPr>
        <p:spPr>
          <a:xfrm>
            <a:off x="4359770" y="3043341"/>
            <a:ext cx="6097772" cy="108337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عزيزي المتدرب، تعرفت على دور القيادة الإدارية في نجاح المؤسسة صغ بعض الافكار لهذا الموضوع</a:t>
            </a:r>
            <a:r>
              <a:rPr lang="ar-SA" sz="28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descr="A close-up of a puzzle&#10;&#10;Description automatically generated with low confidence">
            <a:extLst>
              <a:ext uri="{FF2B5EF4-FFF2-40B4-BE49-F238E27FC236}">
                <a16:creationId xmlns:a16="http://schemas.microsoft.com/office/drawing/2014/main" id="{55A1611A-5F76-DFAA-860B-193C64F874A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1044" y="1468010"/>
            <a:ext cx="3158726" cy="4234037"/>
          </a:xfrm>
          <a:prstGeom prst="rect">
            <a:avLst/>
          </a:prstGeom>
        </p:spPr>
      </p:pic>
    </p:spTree>
    <p:extLst>
      <p:ext uri="{BB962C8B-B14F-4D97-AF65-F5344CB8AC3E}">
        <p14:creationId xmlns:p14="http://schemas.microsoft.com/office/powerpoint/2010/main" val="10380219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استراتيجية تطوير القيادة الإدارية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B162EAC1-AEB4-1C45-379A-71A17BFFBEDE}"/>
              </a:ext>
            </a:extLst>
          </p:cNvPr>
          <p:cNvSpPr txBox="1"/>
          <p:nvPr/>
        </p:nvSpPr>
        <p:spPr>
          <a:xfrm>
            <a:off x="1734458" y="916293"/>
            <a:ext cx="8723084"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يمكن النظر إلى عملية إعداد وتطوير القيادة الإدارية انطلاقاً من النقاط الآتية:</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TextBox 7">
            <a:extLst>
              <a:ext uri="{FF2B5EF4-FFF2-40B4-BE49-F238E27FC236}">
                <a16:creationId xmlns:a16="http://schemas.microsoft.com/office/drawing/2014/main" id="{A97CB490-3D4B-114F-7BBB-DC9568DA0E30}"/>
              </a:ext>
            </a:extLst>
          </p:cNvPr>
          <p:cNvSpPr txBox="1"/>
          <p:nvPr/>
        </p:nvSpPr>
        <p:spPr>
          <a:xfrm>
            <a:off x="1734457" y="2060380"/>
            <a:ext cx="8723085" cy="3049296"/>
          </a:xfrm>
          <a:prstGeom prst="rect">
            <a:avLst/>
          </a:prstGeom>
          <a:noFill/>
        </p:spPr>
        <p:txBody>
          <a:bodyPr wrap="square">
            <a:spAutoFit/>
          </a:bodyPr>
          <a:lstStyle/>
          <a:p>
            <a:pPr marL="342900" marR="0" lvl="0" indent="-342900" algn="just" rtl="1">
              <a:lnSpc>
                <a:spcPct val="115000"/>
              </a:lnSpc>
              <a:spcBef>
                <a:spcPts val="0"/>
              </a:spcBef>
              <a:spcAft>
                <a:spcPts val="0"/>
              </a:spcAft>
              <a:buClr>
                <a:srgbClr val="000000"/>
              </a:buClr>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التحديات الاستراتيجية التي قد تواجه القادة الإداريين.</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Clr>
                <a:srgbClr val="000000"/>
              </a:buClr>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المهارات المطلوبة للقادة الإداريين على أساس التحديات الاستراتيجية، وليس بالاعتماد على برامج تدريب الموارد البشرية ذات الطابع الثابت والروتيني.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Clr>
                <a:srgbClr val="000000"/>
              </a:buClr>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اختيار الأفراد الذين من المحتمل أن يكون لديهم قدرة على إنتاج خبرات جديدة، وليس أولئك الذين بإمكانهم ممارسة خبرات قديمة فقط.</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Clr>
                <a:srgbClr val="000000"/>
              </a:buClr>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مساعدة الأفراد على التعلم من خبراتهم وليس مجرد تجاوزه.</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6376499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استراتيجية تطوير القيادة الإدارية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2D25405-7C5F-2F79-6D93-1B5068B8ADB0}"/>
              </a:ext>
            </a:extLst>
          </p:cNvPr>
          <p:cNvSpPr txBox="1"/>
          <p:nvPr/>
        </p:nvSpPr>
        <p:spPr>
          <a:xfrm>
            <a:off x="1734457" y="1069340"/>
            <a:ext cx="8723084" cy="5031377"/>
          </a:xfrm>
          <a:prstGeom prst="rect">
            <a:avLst/>
          </a:prstGeom>
          <a:noFill/>
        </p:spPr>
        <p:txBody>
          <a:bodyPr wrap="square">
            <a:spAutoFit/>
          </a:bodyPr>
          <a:lstStyle/>
          <a:p>
            <a:pPr marL="0" marR="0" algn="just" rtl="1">
              <a:lnSpc>
                <a:spcPct val="115000"/>
              </a:lnSpc>
              <a:spcBef>
                <a:spcPts val="0"/>
              </a:spcBef>
              <a:spcAft>
                <a:spcPts val="0"/>
              </a:spcAft>
            </a:pPr>
            <a:r>
              <a:rPr lang="ar-SA" sz="2800" b="1" dirty="0">
                <a:effectLst/>
                <a:latin typeface="Times New Roman" panose="02020603050405020304" pitchFamily="18" charset="0"/>
                <a:ea typeface="Calibri" panose="020F0502020204030204" pitchFamily="34" charset="0"/>
                <a:cs typeface="Sakkal Majalla" panose="02000000000000000000" pitchFamily="2" charset="-78"/>
              </a:rPr>
              <a:t>وبطبيعة الحال فإن استراتيجية تطوير القيادة هي موجهة بالاستراتيجية العامة للمنظمة ككل، ويمكن أن تجيب على الأسئلة الآتية:</a:t>
            </a:r>
            <a:endParaRPr lang="en-GB" sz="2800" dirty="0">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الكم</a:t>
            </a:r>
            <a:r>
              <a:rPr lang="ar-SA" sz="2800"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كم من القادة تحتاج المنظمة خال (5- 10) السنوات القادمة، مع الوضع في الاعتبار النمو المتوقع</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والتسرب الوظيفي المحتمل أو التقاعد.</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 متى؟ ... أين؟ ... في أي المستويات من المنظمة؟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الكيف</a:t>
            </a:r>
            <a:r>
              <a:rPr lang="ar-SA" sz="2800"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ما المتطلبات الشخصية المطلوبة في القادة المختارين؟</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2000"/>
              <a:buFont typeface="Symbol" panose="05050102010706020507" pitchFamily="18" charset="2"/>
              <a:buBlip>
                <a:blip r:embed="rId2"/>
              </a:buBlip>
            </a:pP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الجنس، العمر، التعليم، الخبرات.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القدرات الجماعية</a:t>
            </a:r>
            <a:r>
              <a:rPr lang="ar-SA" sz="2800"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ما القدرات التي يحتاجها القادة عندما يعملون بشكل تشاركي؟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SzPct val="125000"/>
              <a:buFont typeface="Symbol" panose="05050102010706020507" pitchFamily="18" charset="2"/>
              <a:buBlip>
                <a:blip r:embed="rId2"/>
              </a:buBlip>
            </a:pPr>
            <a:r>
              <a:rPr lang="ar-SY"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b="1"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ثقافة القيادة:</a:t>
            </a:r>
            <a:r>
              <a:rPr lang="ar-SA" sz="2800" dirty="0">
                <a:solidFill>
                  <a:srgbClr val="C0000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0000"/>
                </a:solidFill>
                <a:effectLst/>
                <a:latin typeface="Calibri" panose="020F0502020204030204" pitchFamily="34" charset="0"/>
                <a:ea typeface="Times New Roman" panose="02020603050405020304" pitchFamily="18" charset="0"/>
                <a:cs typeface="Adobe Arabic" panose="02040503050201020203" pitchFamily="18" charset="-78"/>
              </a:rPr>
              <a:t>ما السمات المحددة لثقافة المنظمة والتي يعتمد تشكيلها على القادة الإداريين؟</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825982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استراتيجية تطوير القيادة الإدارية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F61DEA55-8E10-EE1E-14B2-D7A6292B6B2F}"/>
              </a:ext>
            </a:extLst>
          </p:cNvPr>
          <p:cNvSpPr txBox="1"/>
          <p:nvPr/>
        </p:nvSpPr>
        <p:spPr>
          <a:xfrm>
            <a:off x="4359770" y="942583"/>
            <a:ext cx="6097772"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وتكون الاهداف الاستراتيجية كما يلي:</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22" name="Group 21">
            <a:extLst>
              <a:ext uri="{FF2B5EF4-FFF2-40B4-BE49-F238E27FC236}">
                <a16:creationId xmlns:a16="http://schemas.microsoft.com/office/drawing/2014/main" id="{9E10FCBD-8538-A318-211F-7C977317F379}"/>
              </a:ext>
            </a:extLst>
          </p:cNvPr>
          <p:cNvGrpSpPr/>
          <p:nvPr/>
        </p:nvGrpSpPr>
        <p:grpSpPr>
          <a:xfrm>
            <a:off x="1506498" y="2210220"/>
            <a:ext cx="9179003" cy="3159221"/>
            <a:chOff x="3230245" y="2965132"/>
            <a:chExt cx="5731510" cy="1972666"/>
          </a:xfrm>
        </p:grpSpPr>
        <p:grpSp>
          <p:nvGrpSpPr>
            <p:cNvPr id="7" name="Group 6">
              <a:extLst>
                <a:ext uri="{FF2B5EF4-FFF2-40B4-BE49-F238E27FC236}">
                  <a16:creationId xmlns:a16="http://schemas.microsoft.com/office/drawing/2014/main" id="{4449CF57-D0F5-5058-3F98-697BF172FCD3}"/>
                </a:ext>
              </a:extLst>
            </p:cNvPr>
            <p:cNvGrpSpPr>
              <a:grpSpLocks/>
            </p:cNvGrpSpPr>
            <p:nvPr/>
          </p:nvGrpSpPr>
          <p:grpSpPr bwMode="auto">
            <a:xfrm flipH="1">
              <a:off x="3230245" y="2965132"/>
              <a:ext cx="5731510" cy="927734"/>
              <a:chOff x="0" y="0"/>
              <a:chExt cx="57353" cy="9288"/>
            </a:xfrm>
          </p:grpSpPr>
          <p:grpSp>
            <p:nvGrpSpPr>
              <p:cNvPr id="8" name="Google Shape;899;p19">
                <a:extLst>
                  <a:ext uri="{FF2B5EF4-FFF2-40B4-BE49-F238E27FC236}">
                    <a16:creationId xmlns:a16="http://schemas.microsoft.com/office/drawing/2014/main" id="{8534CD76-9D6C-DE83-135E-E21273631A99}"/>
                  </a:ext>
                </a:extLst>
              </p:cNvPr>
              <p:cNvGrpSpPr>
                <a:grpSpLocks/>
              </p:cNvGrpSpPr>
              <p:nvPr/>
            </p:nvGrpSpPr>
            <p:grpSpPr bwMode="auto">
              <a:xfrm>
                <a:off x="0" y="0"/>
                <a:ext cx="57353" cy="9288"/>
                <a:chOff x="0" y="0"/>
                <a:chExt cx="57353" cy="9288"/>
              </a:xfrm>
            </p:grpSpPr>
            <p:sp>
              <p:nvSpPr>
                <p:cNvPr id="11" name="Google Shape;900;p19">
                  <a:extLst>
                    <a:ext uri="{FF2B5EF4-FFF2-40B4-BE49-F238E27FC236}">
                      <a16:creationId xmlns:a16="http://schemas.microsoft.com/office/drawing/2014/main" id="{B991EE69-5D93-0465-33E1-CFE79C4043D8}"/>
                    </a:ext>
                  </a:extLst>
                </p:cNvPr>
                <p:cNvSpPr>
                  <a:spLocks/>
                </p:cNvSpPr>
                <p:nvPr/>
              </p:nvSpPr>
              <p:spPr bwMode="auto">
                <a:xfrm>
                  <a:off x="5500" y="1227"/>
                  <a:ext cx="51853" cy="6834"/>
                </a:xfrm>
                <a:custGeom>
                  <a:avLst/>
                  <a:gdLst>
                    <a:gd name="T0" fmla="*/ 0 w 162807"/>
                    <a:gd name="T1" fmla="*/ 0 h 23968"/>
                    <a:gd name="T2" fmla="*/ 0 w 162807"/>
                    <a:gd name="T3" fmla="*/ 6834 h 23968"/>
                    <a:gd name="T4" fmla="*/ 48034 w 162807"/>
                    <a:gd name="T5" fmla="*/ 6834 h 23968"/>
                    <a:gd name="T6" fmla="*/ 51853 w 162807"/>
                    <a:gd name="T7" fmla="*/ 3415 h 23968"/>
                    <a:gd name="T8" fmla="*/ 48034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000"/>
                </a:p>
              </p:txBody>
            </p:sp>
            <p:grpSp>
              <p:nvGrpSpPr>
                <p:cNvPr id="12" name="Google Shape;901;p19">
                  <a:extLst>
                    <a:ext uri="{FF2B5EF4-FFF2-40B4-BE49-F238E27FC236}">
                      <a16:creationId xmlns:a16="http://schemas.microsoft.com/office/drawing/2014/main" id="{8A46A238-D8C1-DF2A-FF8D-3E682557C5A9}"/>
                    </a:ext>
                  </a:extLst>
                </p:cNvPr>
                <p:cNvGrpSpPr>
                  <a:grpSpLocks/>
                </p:cNvGrpSpPr>
                <p:nvPr/>
              </p:nvGrpSpPr>
              <p:grpSpPr bwMode="auto">
                <a:xfrm>
                  <a:off x="0" y="0"/>
                  <a:ext cx="56782" cy="9288"/>
                  <a:chOff x="0" y="0"/>
                  <a:chExt cx="56782" cy="9288"/>
                </a:xfrm>
              </p:grpSpPr>
              <p:sp>
                <p:nvSpPr>
                  <p:cNvPr id="13" name="Google Shape;903;p19">
                    <a:extLst>
                      <a:ext uri="{FF2B5EF4-FFF2-40B4-BE49-F238E27FC236}">
                        <a16:creationId xmlns:a16="http://schemas.microsoft.com/office/drawing/2014/main" id="{D17A93C7-5AD1-5F6B-6861-E80AD7982D63}"/>
                      </a:ext>
                    </a:extLst>
                  </p:cNvPr>
                  <p:cNvSpPr>
                    <a:spLocks/>
                  </p:cNvSpPr>
                  <p:nvPr/>
                </p:nvSpPr>
                <p:spPr bwMode="auto">
                  <a:xfrm>
                    <a:off x="0" y="0"/>
                    <a:ext cx="9563" cy="9288"/>
                  </a:xfrm>
                  <a:custGeom>
                    <a:avLst/>
                    <a:gdLst>
                      <a:gd name="T0" fmla="*/ 4780 w 33540"/>
                      <a:gd name="T1" fmla="*/ 0 h 32573"/>
                      <a:gd name="T2" fmla="*/ 3782 w 33540"/>
                      <a:gd name="T3" fmla="*/ 413 h 32573"/>
                      <a:gd name="T4" fmla="*/ 550 w 33540"/>
                      <a:gd name="T5" fmla="*/ 3645 h 32573"/>
                      <a:gd name="T6" fmla="*/ 550 w 33540"/>
                      <a:gd name="T7" fmla="*/ 5644 h 32573"/>
                      <a:gd name="T8" fmla="*/ 3782 w 33540"/>
                      <a:gd name="T9" fmla="*/ 8873 h 32573"/>
                      <a:gd name="T10" fmla="*/ 4780 w 33540"/>
                      <a:gd name="T11" fmla="*/ 9288 h 32573"/>
                      <a:gd name="T12" fmla="*/ 5781 w 33540"/>
                      <a:gd name="T13" fmla="*/ 8873 h 32573"/>
                      <a:gd name="T14" fmla="*/ 9010 w 33540"/>
                      <a:gd name="T15" fmla="*/ 5644 h 32573"/>
                      <a:gd name="T16" fmla="*/ 9010 w 33540"/>
                      <a:gd name="T17" fmla="*/ 3645 h 32573"/>
                      <a:gd name="T18" fmla="*/ 5781 w 33540"/>
                      <a:gd name="T19" fmla="*/ 413 h 32573"/>
                      <a:gd name="T20" fmla="*/ 4780 w 33540"/>
                      <a:gd name="T21" fmla="*/ 0 h 32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000"/>
                  </a:p>
                </p:txBody>
              </p:sp>
              <p:sp>
                <p:nvSpPr>
                  <p:cNvPr id="14" name="Google Shape;904;p19">
                    <a:extLst>
                      <a:ext uri="{FF2B5EF4-FFF2-40B4-BE49-F238E27FC236}">
                        <a16:creationId xmlns:a16="http://schemas.microsoft.com/office/drawing/2014/main" id="{530990FB-EAA0-4A83-5D1F-579BE72BD78B}"/>
                      </a:ext>
                    </a:extLst>
                  </p:cNvPr>
                  <p:cNvSpPr>
                    <a:spLocks/>
                  </p:cNvSpPr>
                  <p:nvPr/>
                </p:nvSpPr>
                <p:spPr bwMode="auto">
                  <a:xfrm>
                    <a:off x="899" y="852"/>
                    <a:ext cx="7765" cy="7585"/>
                  </a:xfrm>
                  <a:custGeom>
                    <a:avLst/>
                    <a:gdLst>
                      <a:gd name="T0" fmla="*/ 3882 w 27230"/>
                      <a:gd name="T1" fmla="*/ 0 h 26599"/>
                      <a:gd name="T2" fmla="*/ 3232 w 27230"/>
                      <a:gd name="T3" fmla="*/ 270 h 26599"/>
                      <a:gd name="T4" fmla="*/ 360 w 27230"/>
                      <a:gd name="T5" fmla="*/ 3142 h 26599"/>
                      <a:gd name="T6" fmla="*/ 360 w 27230"/>
                      <a:gd name="T7" fmla="*/ 4439 h 26599"/>
                      <a:gd name="T8" fmla="*/ 3232 w 27230"/>
                      <a:gd name="T9" fmla="*/ 7315 h 26599"/>
                      <a:gd name="T10" fmla="*/ 3882 w 27230"/>
                      <a:gd name="T11" fmla="*/ 7585 h 26599"/>
                      <a:gd name="T12" fmla="*/ 4529 w 27230"/>
                      <a:gd name="T13" fmla="*/ 7315 h 26599"/>
                      <a:gd name="T14" fmla="*/ 7405 w 27230"/>
                      <a:gd name="T15" fmla="*/ 4439 h 26599"/>
                      <a:gd name="T16" fmla="*/ 7405 w 27230"/>
                      <a:gd name="T17" fmla="*/ 3142 h 26599"/>
                      <a:gd name="T18" fmla="*/ 4529 w 27230"/>
                      <a:gd name="T19" fmla="*/ 270 h 26599"/>
                      <a:gd name="T20" fmla="*/ 3882 w 27230"/>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30"/>
                      <a:gd name="T34" fmla="*/ 0 h 26599"/>
                      <a:gd name="T35" fmla="*/ 27230 w 27230"/>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01</a:t>
                    </a:r>
                    <a:endParaRPr lang="en-GB"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907;p19">
                    <a:extLst>
                      <a:ext uri="{FF2B5EF4-FFF2-40B4-BE49-F238E27FC236}">
                        <a16:creationId xmlns:a16="http://schemas.microsoft.com/office/drawing/2014/main" id="{0141D1F1-224A-9DE9-CA60-6CCB172B2E42}"/>
                      </a:ext>
                    </a:extLst>
                  </p:cNvPr>
                  <p:cNvSpPr txBox="1">
                    <a:spLocks noChangeArrowheads="1"/>
                  </p:cNvSpPr>
                  <p:nvPr/>
                </p:nvSpPr>
                <p:spPr bwMode="auto">
                  <a:xfrm>
                    <a:off x="9640" y="1047"/>
                    <a:ext cx="47142"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تأهيل القيادات الإدارية بالعدد والكيف المطلوب في الوقت الحاضر والمستقبلي.</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10" name="Google Shape;930;p19">
                <a:extLst>
                  <a:ext uri="{FF2B5EF4-FFF2-40B4-BE49-F238E27FC236}">
                    <a16:creationId xmlns:a16="http://schemas.microsoft.com/office/drawing/2014/main" id="{BDD9A6DD-D834-BA09-D0CF-BA71E2615E0A}"/>
                  </a:ext>
                </a:extLst>
              </p:cNvPr>
              <p:cNvSpPr>
                <a:spLocks/>
              </p:cNvSpPr>
              <p:nvPr/>
            </p:nvSpPr>
            <p:spPr bwMode="auto">
              <a:xfrm>
                <a:off x="48396" y="4104"/>
                <a:ext cx="214" cy="215"/>
              </a:xfrm>
              <a:custGeom>
                <a:avLst/>
                <a:gdLst>
                  <a:gd name="T0" fmla="*/ 107 w 694"/>
                  <a:gd name="T1" fmla="*/ 0 h 695"/>
                  <a:gd name="T2" fmla="*/ 0 w 694"/>
                  <a:gd name="T3" fmla="*/ 108 h 695"/>
                  <a:gd name="T4" fmla="*/ 107 w 694"/>
                  <a:gd name="T5" fmla="*/ 215 h 695"/>
                  <a:gd name="T6" fmla="*/ 214 w 694"/>
                  <a:gd name="T7" fmla="*/ 108 h 695"/>
                  <a:gd name="T8" fmla="*/ 107 w 694"/>
                  <a:gd name="T9" fmla="*/ 0 h 6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000"/>
              </a:p>
            </p:txBody>
          </p:sp>
        </p:grpSp>
        <p:grpSp>
          <p:nvGrpSpPr>
            <p:cNvPr id="16" name="Group 15">
              <a:extLst>
                <a:ext uri="{FF2B5EF4-FFF2-40B4-BE49-F238E27FC236}">
                  <a16:creationId xmlns:a16="http://schemas.microsoft.com/office/drawing/2014/main" id="{D36C3AB3-CD2E-D3C1-FB8A-30DE16467970}"/>
                </a:ext>
              </a:extLst>
            </p:cNvPr>
            <p:cNvGrpSpPr>
              <a:grpSpLocks/>
            </p:cNvGrpSpPr>
            <p:nvPr/>
          </p:nvGrpSpPr>
          <p:grpSpPr bwMode="auto">
            <a:xfrm>
              <a:off x="3234055" y="4009428"/>
              <a:ext cx="5723890" cy="928370"/>
              <a:chOff x="0" y="0"/>
              <a:chExt cx="57238" cy="9283"/>
            </a:xfrm>
          </p:grpSpPr>
          <p:grpSp>
            <p:nvGrpSpPr>
              <p:cNvPr id="17" name="Google Shape;908;p19">
                <a:extLst>
                  <a:ext uri="{FF2B5EF4-FFF2-40B4-BE49-F238E27FC236}">
                    <a16:creationId xmlns:a16="http://schemas.microsoft.com/office/drawing/2014/main" id="{DE2750A9-B8CC-C6EC-4B54-7125602C4607}"/>
                  </a:ext>
                </a:extLst>
              </p:cNvPr>
              <p:cNvGrpSpPr>
                <a:grpSpLocks/>
              </p:cNvGrpSpPr>
              <p:nvPr/>
            </p:nvGrpSpPr>
            <p:grpSpPr bwMode="auto">
              <a:xfrm>
                <a:off x="0" y="0"/>
                <a:ext cx="57238" cy="9283"/>
                <a:chOff x="0" y="0"/>
                <a:chExt cx="57250" cy="9288"/>
              </a:xfrm>
            </p:grpSpPr>
            <p:sp>
              <p:nvSpPr>
                <p:cNvPr id="19" name="Google Shape;909;p19">
                  <a:extLst>
                    <a:ext uri="{FF2B5EF4-FFF2-40B4-BE49-F238E27FC236}">
                      <a16:creationId xmlns:a16="http://schemas.microsoft.com/office/drawing/2014/main" id="{A35A1817-AD51-CAC1-DBAA-FF2CFD33EC08}"/>
                    </a:ext>
                  </a:extLst>
                </p:cNvPr>
                <p:cNvSpPr>
                  <a:spLocks/>
                </p:cNvSpPr>
                <p:nvPr/>
              </p:nvSpPr>
              <p:spPr bwMode="auto">
                <a:xfrm>
                  <a:off x="5510" y="1264"/>
                  <a:ext cx="51740" cy="6835"/>
                </a:xfrm>
                <a:custGeom>
                  <a:avLst/>
                  <a:gdLst>
                    <a:gd name="T0" fmla="*/ 0 w 162807"/>
                    <a:gd name="T1" fmla="*/ 0 h 23968"/>
                    <a:gd name="T2" fmla="*/ 0 w 162807"/>
                    <a:gd name="T3" fmla="*/ 6835 h 23968"/>
                    <a:gd name="T4" fmla="*/ 47930 w 162807"/>
                    <a:gd name="T5" fmla="*/ 6835 h 23968"/>
                    <a:gd name="T6" fmla="*/ 51740 w 162807"/>
                    <a:gd name="T7" fmla="*/ 3419 h 23968"/>
                    <a:gd name="T8" fmla="*/ 47930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rgbClr val="00B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000"/>
                </a:p>
              </p:txBody>
            </p:sp>
            <p:sp>
              <p:nvSpPr>
                <p:cNvPr id="20" name="Google Shape;910;p19">
                  <a:extLst>
                    <a:ext uri="{FF2B5EF4-FFF2-40B4-BE49-F238E27FC236}">
                      <a16:creationId xmlns:a16="http://schemas.microsoft.com/office/drawing/2014/main" id="{1672C6A6-E59B-1F7E-D93D-0B0691D57588}"/>
                    </a:ext>
                  </a:extLst>
                </p:cNvPr>
                <p:cNvSpPr>
                  <a:spLocks/>
                </p:cNvSpPr>
                <p:nvPr/>
              </p:nvSpPr>
              <p:spPr bwMode="auto">
                <a:xfrm>
                  <a:off x="0" y="0"/>
                  <a:ext cx="9567" cy="9288"/>
                </a:xfrm>
                <a:custGeom>
                  <a:avLst/>
                  <a:gdLst>
                    <a:gd name="T0" fmla="*/ 4784 w 33553"/>
                    <a:gd name="T1" fmla="*/ 0 h 32574"/>
                    <a:gd name="T2" fmla="*/ 3782 w 33553"/>
                    <a:gd name="T3" fmla="*/ 413 h 32574"/>
                    <a:gd name="T4" fmla="*/ 554 w 33553"/>
                    <a:gd name="T5" fmla="*/ 3645 h 32574"/>
                    <a:gd name="T6" fmla="*/ 554 w 33553"/>
                    <a:gd name="T7" fmla="*/ 5644 h 32574"/>
                    <a:gd name="T8" fmla="*/ 3782 w 33553"/>
                    <a:gd name="T9" fmla="*/ 8873 h 32574"/>
                    <a:gd name="T10" fmla="*/ 4784 w 33553"/>
                    <a:gd name="T11" fmla="*/ 9288 h 32574"/>
                    <a:gd name="T12" fmla="*/ 5785 w 33553"/>
                    <a:gd name="T13" fmla="*/ 8873 h 32574"/>
                    <a:gd name="T14" fmla="*/ 9014 w 33553"/>
                    <a:gd name="T15" fmla="*/ 5644 h 32574"/>
                    <a:gd name="T16" fmla="*/ 9014 w 33553"/>
                    <a:gd name="T17" fmla="*/ 3645 h 32574"/>
                    <a:gd name="T18" fmla="*/ 5785 w 33553"/>
                    <a:gd name="T19" fmla="*/ 413 h 32574"/>
                    <a:gd name="T20" fmla="*/ 4784 w 33553"/>
                    <a:gd name="T21" fmla="*/ 0 h 32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rgbClr val="2FC948"/>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000"/>
                </a:p>
              </p:txBody>
            </p:sp>
            <p:sp>
              <p:nvSpPr>
                <p:cNvPr id="21" name="Google Shape;912;p19">
                  <a:extLst>
                    <a:ext uri="{FF2B5EF4-FFF2-40B4-BE49-F238E27FC236}">
                      <a16:creationId xmlns:a16="http://schemas.microsoft.com/office/drawing/2014/main" id="{E9558727-DA01-A16A-4BC9-3D5686611C45}"/>
                    </a:ext>
                  </a:extLst>
                </p:cNvPr>
                <p:cNvSpPr>
                  <a:spLocks/>
                </p:cNvSpPr>
                <p:nvPr/>
              </p:nvSpPr>
              <p:spPr bwMode="auto">
                <a:xfrm>
                  <a:off x="903" y="852"/>
                  <a:ext cx="7761" cy="7585"/>
                </a:xfrm>
                <a:custGeom>
                  <a:avLst/>
                  <a:gdLst>
                    <a:gd name="T0" fmla="*/ 3879 w 27218"/>
                    <a:gd name="T1" fmla="*/ 0 h 26599"/>
                    <a:gd name="T2" fmla="*/ 3232 w 27218"/>
                    <a:gd name="T3" fmla="*/ 270 h 26599"/>
                    <a:gd name="T4" fmla="*/ 356 w 27218"/>
                    <a:gd name="T5" fmla="*/ 3142 h 26599"/>
                    <a:gd name="T6" fmla="*/ 356 w 27218"/>
                    <a:gd name="T7" fmla="*/ 4439 h 26599"/>
                    <a:gd name="T8" fmla="*/ 3232 w 27218"/>
                    <a:gd name="T9" fmla="*/ 7315 h 26599"/>
                    <a:gd name="T10" fmla="*/ 3879 w 27218"/>
                    <a:gd name="T11" fmla="*/ 7585 h 26599"/>
                    <a:gd name="T12" fmla="*/ 4529 w 27218"/>
                    <a:gd name="T13" fmla="*/ 7315 h 26599"/>
                    <a:gd name="T14" fmla="*/ 7405 w 27218"/>
                    <a:gd name="T15" fmla="*/ 4439 h 26599"/>
                    <a:gd name="T16" fmla="*/ 7405 w 27218"/>
                    <a:gd name="T17" fmla="*/ 3142 h 26599"/>
                    <a:gd name="T18" fmla="*/ 4529 w 27218"/>
                    <a:gd name="T19" fmla="*/ 270 h 26599"/>
                    <a:gd name="T20" fmla="*/ 3879 w 27218"/>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18"/>
                    <a:gd name="T34" fmla="*/ 0 h 26599"/>
                    <a:gd name="T35" fmla="*/ 27218 w 27218"/>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rgbClr val="69E78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02</a:t>
                  </a:r>
                  <a:endParaRPr lang="en-GB" sz="16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18" name="Google Shape;907;p19">
                <a:extLst>
                  <a:ext uri="{FF2B5EF4-FFF2-40B4-BE49-F238E27FC236}">
                    <a16:creationId xmlns:a16="http://schemas.microsoft.com/office/drawing/2014/main" id="{3E839F45-DB7F-6168-8FDE-5C529A6DAFAA}"/>
                  </a:ext>
                </a:extLst>
              </p:cNvPr>
              <p:cNvSpPr txBox="1">
                <a:spLocks noChangeArrowheads="1"/>
              </p:cNvSpPr>
              <p:nvPr/>
            </p:nvSpPr>
            <p:spPr bwMode="auto">
              <a:xfrm flipH="1">
                <a:off x="8667" y="1143"/>
                <a:ext cx="47668"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بناء برامج تطوير للقيادة الإدارية معتمدة على الاحتياج ومجالات الاختيار للوظائف المتاحة.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3534152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barn(inVertical)">
                                      <p:cBhvr>
                                        <p:cTn id="1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واجبات القيادة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BE61C9A2-8B7B-1AF4-CF9C-43B75A68903C}"/>
              </a:ext>
            </a:extLst>
          </p:cNvPr>
          <p:cNvGrpSpPr>
            <a:grpSpLocks/>
          </p:cNvGrpSpPr>
          <p:nvPr/>
        </p:nvGrpSpPr>
        <p:grpSpPr bwMode="auto">
          <a:xfrm>
            <a:off x="1233889" y="1315358"/>
            <a:ext cx="9324463" cy="4227284"/>
            <a:chOff x="0" y="0"/>
            <a:chExt cx="59499" cy="26977"/>
          </a:xfrm>
        </p:grpSpPr>
        <p:grpSp>
          <p:nvGrpSpPr>
            <p:cNvPr id="4" name="Group 3">
              <a:extLst>
                <a:ext uri="{FF2B5EF4-FFF2-40B4-BE49-F238E27FC236}">
                  <a16:creationId xmlns:a16="http://schemas.microsoft.com/office/drawing/2014/main" id="{B6429A3C-CFDE-E869-DD97-F44002D0F78E}"/>
                </a:ext>
              </a:extLst>
            </p:cNvPr>
            <p:cNvGrpSpPr>
              <a:grpSpLocks/>
            </p:cNvGrpSpPr>
            <p:nvPr/>
          </p:nvGrpSpPr>
          <p:grpSpPr bwMode="auto">
            <a:xfrm>
              <a:off x="0" y="0"/>
              <a:ext cx="14655" cy="26977"/>
              <a:chOff x="0" y="0"/>
              <a:chExt cx="14655" cy="26977"/>
            </a:xfrm>
          </p:grpSpPr>
          <p:sp>
            <p:nvSpPr>
              <p:cNvPr id="24" name="Google Shape;598;p27">
                <a:extLst>
                  <a:ext uri="{FF2B5EF4-FFF2-40B4-BE49-F238E27FC236}">
                    <a16:creationId xmlns:a16="http://schemas.microsoft.com/office/drawing/2014/main" id="{238B277F-DDB5-4F0F-97C1-E369720B7B11}"/>
                  </a:ext>
                </a:extLst>
              </p:cNvPr>
              <p:cNvSpPr>
                <a:spLocks/>
              </p:cNvSpPr>
              <p:nvPr/>
            </p:nvSpPr>
            <p:spPr bwMode="auto">
              <a:xfrm>
                <a:off x="0" y="4332"/>
                <a:ext cx="14653" cy="21901"/>
              </a:xfrm>
              <a:custGeom>
                <a:avLst/>
                <a:gdLst>
                  <a:gd name="T0" fmla="*/ 0 w 58615"/>
                  <a:gd name="T1" fmla="*/ 0 h 94953"/>
                  <a:gd name="T2" fmla="*/ 0 w 58615"/>
                  <a:gd name="T3" fmla="*/ 21901 h 94953"/>
                  <a:gd name="T4" fmla="*/ 14653 w 58615"/>
                  <a:gd name="T5" fmla="*/ 21901 h 94953"/>
                  <a:gd name="T6" fmla="*/ 14653 w 58615"/>
                  <a:gd name="T7" fmla="*/ 0 h 94953"/>
                  <a:gd name="T8" fmla="*/ 0 w 58615"/>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15" h="94953" extrusionOk="0">
                    <a:moveTo>
                      <a:pt x="0" y="0"/>
                    </a:moveTo>
                    <a:lnTo>
                      <a:pt x="0" y="94952"/>
                    </a:lnTo>
                    <a:lnTo>
                      <a:pt x="58615" y="94952"/>
                    </a:lnTo>
                    <a:lnTo>
                      <a:pt x="58615" y="0"/>
                    </a:lnTo>
                    <a:lnTo>
                      <a:pt x="0" y="0"/>
                    </a:lnTo>
                    <a:close/>
                  </a:path>
                </a:pathLst>
              </a:custGeom>
              <a:noFill/>
              <a:ln w="9525">
                <a:solidFill>
                  <a:srgbClr val="00B0F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25" name="Google Shape;599;p27">
                <a:extLst>
                  <a:ext uri="{FF2B5EF4-FFF2-40B4-BE49-F238E27FC236}">
                    <a16:creationId xmlns:a16="http://schemas.microsoft.com/office/drawing/2014/main" id="{09A07945-80C6-EAB4-741D-93E0AF9993D1}"/>
                  </a:ext>
                </a:extLst>
              </p:cNvPr>
              <p:cNvSpPr>
                <a:spLocks/>
              </p:cNvSpPr>
              <p:nvPr/>
            </p:nvSpPr>
            <p:spPr bwMode="auto">
              <a:xfrm>
                <a:off x="3556" y="0"/>
                <a:ext cx="7257" cy="8022"/>
              </a:xfrm>
              <a:custGeom>
                <a:avLst/>
                <a:gdLst>
                  <a:gd name="T0" fmla="*/ 3629 w 29028"/>
                  <a:gd name="T1" fmla="*/ 0 h 32089"/>
                  <a:gd name="T2" fmla="*/ 3048 w 29028"/>
                  <a:gd name="T3" fmla="*/ 156 h 32089"/>
                  <a:gd name="T4" fmla="*/ 581 w 29028"/>
                  <a:gd name="T5" fmla="*/ 1582 h 32089"/>
                  <a:gd name="T6" fmla="*/ 0 w 29028"/>
                  <a:gd name="T7" fmla="*/ 2585 h 32089"/>
                  <a:gd name="T8" fmla="*/ 0 w 29028"/>
                  <a:gd name="T9" fmla="*/ 5437 h 32089"/>
                  <a:gd name="T10" fmla="*/ 581 w 29028"/>
                  <a:gd name="T11" fmla="*/ 6440 h 32089"/>
                  <a:gd name="T12" fmla="*/ 3048 w 29028"/>
                  <a:gd name="T13" fmla="*/ 7866 h 32089"/>
                  <a:gd name="T14" fmla="*/ 3629 w 29028"/>
                  <a:gd name="T15" fmla="*/ 8022 h 32089"/>
                  <a:gd name="T16" fmla="*/ 4209 w 29028"/>
                  <a:gd name="T17" fmla="*/ 7866 h 32089"/>
                  <a:gd name="T18" fmla="*/ 6677 w 29028"/>
                  <a:gd name="T19" fmla="*/ 6440 h 32089"/>
                  <a:gd name="T20" fmla="*/ 7257 w 29028"/>
                  <a:gd name="T21" fmla="*/ 5437 h 32089"/>
                  <a:gd name="T22" fmla="*/ 7257 w 29028"/>
                  <a:gd name="T23" fmla="*/ 2585 h 32089"/>
                  <a:gd name="T24" fmla="*/ 6677 w 29028"/>
                  <a:gd name="T25" fmla="*/ 1582 h 32089"/>
                  <a:gd name="T26" fmla="*/ 4209 w 29028"/>
                  <a:gd name="T27" fmla="*/ 156 h 32089"/>
                  <a:gd name="T28" fmla="*/ 3629 w 29028"/>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8"/>
                  <a:gd name="T46" fmla="*/ 0 h 32089"/>
                  <a:gd name="T47" fmla="*/ 29028 w 29028"/>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8" h="32089" extrusionOk="0">
                    <a:moveTo>
                      <a:pt x="14514" y="1"/>
                    </a:moveTo>
                    <a:cubicBezTo>
                      <a:pt x="13713" y="1"/>
                      <a:pt x="12913" y="209"/>
                      <a:pt x="12192" y="626"/>
                    </a:cubicBezTo>
                    <a:lnTo>
                      <a:pt x="2322" y="6329"/>
                    </a:lnTo>
                    <a:cubicBezTo>
                      <a:pt x="881" y="7151"/>
                      <a:pt x="0" y="8686"/>
                      <a:pt x="0" y="10341"/>
                    </a:cubicBezTo>
                    <a:lnTo>
                      <a:pt x="0" y="21748"/>
                    </a:lnTo>
                    <a:cubicBezTo>
                      <a:pt x="0" y="23403"/>
                      <a:pt x="881" y="24938"/>
                      <a:pt x="2322" y="25760"/>
                    </a:cubicBezTo>
                    <a:lnTo>
                      <a:pt x="12192" y="31463"/>
                    </a:lnTo>
                    <a:cubicBezTo>
                      <a:pt x="12913" y="31880"/>
                      <a:pt x="13713" y="32088"/>
                      <a:pt x="14514" y="32088"/>
                    </a:cubicBezTo>
                    <a:cubicBezTo>
                      <a:pt x="15315" y="32088"/>
                      <a:pt x="16115" y="31880"/>
                      <a:pt x="16836" y="31463"/>
                    </a:cubicBezTo>
                    <a:lnTo>
                      <a:pt x="26706" y="25760"/>
                    </a:lnTo>
                    <a:cubicBezTo>
                      <a:pt x="28147" y="24938"/>
                      <a:pt x="29028" y="23403"/>
                      <a:pt x="29028" y="21748"/>
                    </a:cubicBezTo>
                    <a:lnTo>
                      <a:pt x="29028" y="10341"/>
                    </a:lnTo>
                    <a:cubicBezTo>
                      <a:pt x="29028" y="8686"/>
                      <a:pt x="28147" y="7151"/>
                      <a:pt x="26706" y="6329"/>
                    </a:cubicBezTo>
                    <a:lnTo>
                      <a:pt x="16836" y="626"/>
                    </a:lnTo>
                    <a:cubicBezTo>
                      <a:pt x="16115" y="209"/>
                      <a:pt x="15315" y="1"/>
                      <a:pt x="14514" y="1"/>
                    </a:cubicBezTo>
                    <a:close/>
                  </a:path>
                </a:pathLst>
              </a:custGeom>
              <a:solidFill>
                <a:srgbClr val="5EB2FC"/>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04</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603;p27">
                <a:extLst>
                  <a:ext uri="{FF2B5EF4-FFF2-40B4-BE49-F238E27FC236}">
                    <a16:creationId xmlns:a16="http://schemas.microsoft.com/office/drawing/2014/main" id="{CFB8EBBE-2A53-5ADE-F483-E7C99C1981C2}"/>
                  </a:ext>
                </a:extLst>
              </p:cNvPr>
              <p:cNvSpPr txBox="1">
                <a:spLocks noChangeArrowheads="1"/>
              </p:cNvSpPr>
              <p:nvPr/>
            </p:nvSpPr>
            <p:spPr bwMode="auto">
              <a:xfrm>
                <a:off x="0" y="7285"/>
                <a:ext cx="14655"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72000" rIns="36000" bIns="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استشراف المستقبل والتخطيط له فيما يتعلق بالمؤسسة، وأهدافها وخططها وأفرادها</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605;p27">
                <a:extLst>
                  <a:ext uri="{FF2B5EF4-FFF2-40B4-BE49-F238E27FC236}">
                    <a16:creationId xmlns:a16="http://schemas.microsoft.com/office/drawing/2014/main" id="{260E979C-32C9-6916-B69E-71121221903F}"/>
                  </a:ext>
                </a:extLst>
              </p:cNvPr>
              <p:cNvSpPr>
                <a:spLocks noChangeArrowheads="1"/>
              </p:cNvSpPr>
              <p:nvPr/>
            </p:nvSpPr>
            <p:spPr bwMode="auto">
              <a:xfrm>
                <a:off x="6564" y="25453"/>
                <a:ext cx="1524" cy="1524"/>
              </a:xfrm>
              <a:prstGeom prst="ellipse">
                <a:avLst/>
              </a:prstGeom>
              <a:solidFill>
                <a:srgbClr val="5EB2FC"/>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7" name="Group 6">
              <a:extLst>
                <a:ext uri="{FF2B5EF4-FFF2-40B4-BE49-F238E27FC236}">
                  <a16:creationId xmlns:a16="http://schemas.microsoft.com/office/drawing/2014/main" id="{868DF688-E601-EE72-EDDD-74DFDF6D8A97}"/>
                </a:ext>
              </a:extLst>
            </p:cNvPr>
            <p:cNvGrpSpPr>
              <a:grpSpLocks/>
            </p:cNvGrpSpPr>
            <p:nvPr/>
          </p:nvGrpSpPr>
          <p:grpSpPr bwMode="auto">
            <a:xfrm>
              <a:off x="15083" y="0"/>
              <a:ext cx="44416" cy="26977"/>
              <a:chOff x="15083" y="0"/>
              <a:chExt cx="44416" cy="26977"/>
            </a:xfrm>
          </p:grpSpPr>
          <p:grpSp>
            <p:nvGrpSpPr>
              <p:cNvPr id="8" name="Group 7">
                <a:extLst>
                  <a:ext uri="{FF2B5EF4-FFF2-40B4-BE49-F238E27FC236}">
                    <a16:creationId xmlns:a16="http://schemas.microsoft.com/office/drawing/2014/main" id="{D8BFE6EE-5FA8-8465-278D-B5F6D860B0F1}"/>
                  </a:ext>
                </a:extLst>
              </p:cNvPr>
              <p:cNvGrpSpPr>
                <a:grpSpLocks/>
              </p:cNvGrpSpPr>
              <p:nvPr/>
            </p:nvGrpSpPr>
            <p:grpSpPr bwMode="auto">
              <a:xfrm>
                <a:off x="15083" y="0"/>
                <a:ext cx="14627" cy="26977"/>
                <a:chOff x="15083" y="0"/>
                <a:chExt cx="14627" cy="26977"/>
              </a:xfrm>
            </p:grpSpPr>
            <p:sp>
              <p:nvSpPr>
                <p:cNvPr id="20" name="Google Shape;578;p27">
                  <a:extLst>
                    <a:ext uri="{FF2B5EF4-FFF2-40B4-BE49-F238E27FC236}">
                      <a16:creationId xmlns:a16="http://schemas.microsoft.com/office/drawing/2014/main" id="{633D946B-0A7C-20AA-07B2-0A86E0A71557}"/>
                    </a:ext>
                  </a:extLst>
                </p:cNvPr>
                <p:cNvSpPr>
                  <a:spLocks/>
                </p:cNvSpPr>
                <p:nvPr/>
              </p:nvSpPr>
              <p:spPr bwMode="auto">
                <a:xfrm>
                  <a:off x="15083"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rgbClr val="92D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21" name="Google Shape;579;p27">
                  <a:extLst>
                    <a:ext uri="{FF2B5EF4-FFF2-40B4-BE49-F238E27FC236}">
                      <a16:creationId xmlns:a16="http://schemas.microsoft.com/office/drawing/2014/main" id="{30A554C3-B614-21C5-7146-A02AC333BF96}"/>
                    </a:ext>
                  </a:extLst>
                </p:cNvPr>
                <p:cNvSpPr>
                  <a:spLocks/>
                </p:cNvSpPr>
                <p:nvPr/>
              </p:nvSpPr>
              <p:spPr bwMode="auto">
                <a:xfrm>
                  <a:off x="18682" y="0"/>
                  <a:ext cx="7254" cy="8022"/>
                </a:xfrm>
                <a:custGeom>
                  <a:avLst/>
                  <a:gdLst>
                    <a:gd name="T0" fmla="*/ 3627 w 29016"/>
                    <a:gd name="T1" fmla="*/ 0 h 32089"/>
                    <a:gd name="T2" fmla="*/ 3048 w 29016"/>
                    <a:gd name="T3" fmla="*/ 156 h 32089"/>
                    <a:gd name="T4" fmla="*/ 578 w 29016"/>
                    <a:gd name="T5" fmla="*/ 1582 h 32089"/>
                    <a:gd name="T6" fmla="*/ 0 w 29016"/>
                    <a:gd name="T7" fmla="*/ 2585 h 32089"/>
                    <a:gd name="T8" fmla="*/ 0 w 29016"/>
                    <a:gd name="T9" fmla="*/ 5437 h 32089"/>
                    <a:gd name="T10" fmla="*/ 578 w 29016"/>
                    <a:gd name="T11" fmla="*/ 6440 h 32089"/>
                    <a:gd name="T12" fmla="*/ 3048 w 29016"/>
                    <a:gd name="T13" fmla="*/ 7866 h 32089"/>
                    <a:gd name="T14" fmla="*/ 3627 w 29016"/>
                    <a:gd name="T15" fmla="*/ 8022 h 32089"/>
                    <a:gd name="T16" fmla="*/ 4206 w 29016"/>
                    <a:gd name="T17" fmla="*/ 7866 h 32089"/>
                    <a:gd name="T18" fmla="*/ 6677 w 29016"/>
                    <a:gd name="T19" fmla="*/ 6440 h 32089"/>
                    <a:gd name="T20" fmla="*/ 7254 w 29016"/>
                    <a:gd name="T21" fmla="*/ 5437 h 32089"/>
                    <a:gd name="T22" fmla="*/ 7254 w 29016"/>
                    <a:gd name="T23" fmla="*/ 2585 h 32089"/>
                    <a:gd name="T24" fmla="*/ 6677 w 29016"/>
                    <a:gd name="T25" fmla="*/ 1582 h 32089"/>
                    <a:gd name="T26" fmla="*/ 4206 w 29016"/>
                    <a:gd name="T27" fmla="*/ 156 h 32089"/>
                    <a:gd name="T28" fmla="*/ 3627 w 29016"/>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16"/>
                    <a:gd name="T46" fmla="*/ 0 h 32089"/>
                    <a:gd name="T47" fmla="*/ 29016 w 29016"/>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16" h="32089" extrusionOk="0">
                      <a:moveTo>
                        <a:pt x="14508" y="1"/>
                      </a:moveTo>
                      <a:cubicBezTo>
                        <a:pt x="13708" y="1"/>
                        <a:pt x="12907" y="209"/>
                        <a:pt x="12192" y="626"/>
                      </a:cubicBezTo>
                      <a:lnTo>
                        <a:pt x="2310" y="6329"/>
                      </a:lnTo>
                      <a:cubicBezTo>
                        <a:pt x="882" y="7151"/>
                        <a:pt x="0" y="8686"/>
                        <a:pt x="0" y="10341"/>
                      </a:cubicBezTo>
                      <a:lnTo>
                        <a:pt x="0" y="21748"/>
                      </a:lnTo>
                      <a:cubicBezTo>
                        <a:pt x="0" y="23403"/>
                        <a:pt x="882" y="24938"/>
                        <a:pt x="2310" y="25760"/>
                      </a:cubicBezTo>
                      <a:lnTo>
                        <a:pt x="12192" y="31463"/>
                      </a:lnTo>
                      <a:cubicBezTo>
                        <a:pt x="12907" y="31880"/>
                        <a:pt x="13708" y="32088"/>
                        <a:pt x="14508" y="32088"/>
                      </a:cubicBezTo>
                      <a:cubicBezTo>
                        <a:pt x="15309" y="32088"/>
                        <a:pt x="16110" y="31880"/>
                        <a:pt x="16824" y="31463"/>
                      </a:cubicBezTo>
                      <a:lnTo>
                        <a:pt x="26706" y="25760"/>
                      </a:lnTo>
                      <a:cubicBezTo>
                        <a:pt x="28135" y="24938"/>
                        <a:pt x="29016" y="23403"/>
                        <a:pt x="29016" y="21748"/>
                      </a:cubicBezTo>
                      <a:lnTo>
                        <a:pt x="29016" y="10341"/>
                      </a:lnTo>
                      <a:cubicBezTo>
                        <a:pt x="29016" y="8686"/>
                        <a:pt x="28135" y="7151"/>
                        <a:pt x="26706" y="6329"/>
                      </a:cubicBezTo>
                      <a:lnTo>
                        <a:pt x="16824" y="626"/>
                      </a:lnTo>
                      <a:cubicBezTo>
                        <a:pt x="16110" y="209"/>
                        <a:pt x="15309" y="1"/>
                        <a:pt x="14508" y="1"/>
                      </a:cubicBezTo>
                      <a:close/>
                    </a:path>
                  </a:pathLst>
                </a:custGeom>
                <a:solidFill>
                  <a:srgbClr val="69E781"/>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03</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Google Shape;584;p27">
                  <a:extLst>
                    <a:ext uri="{FF2B5EF4-FFF2-40B4-BE49-F238E27FC236}">
                      <a16:creationId xmlns:a16="http://schemas.microsoft.com/office/drawing/2014/main" id="{DBC1A9C1-AB5E-E02E-C371-1F7D6158E745}"/>
                    </a:ext>
                  </a:extLst>
                </p:cNvPr>
                <p:cNvSpPr txBox="1">
                  <a:spLocks noChangeArrowheads="1"/>
                </p:cNvSpPr>
                <p:nvPr/>
              </p:nvSpPr>
              <p:spPr bwMode="auto">
                <a:xfrm>
                  <a:off x="15142"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72000" rIns="72000" bIns="36000" anchor="ctr" anchorCtr="0" upright="1">
                  <a:noAutofit/>
                </a:bodyPr>
                <a:lstStyle/>
                <a:p>
                  <a:pPr marL="0" marR="0" algn="ctr" rtl="1">
                    <a:lnSpc>
                      <a:spcPct val="106000"/>
                    </a:lnSpc>
                    <a:spcBef>
                      <a:spcPts val="0"/>
                    </a:spcBef>
                    <a:spcAft>
                      <a:spcPts val="800"/>
                    </a:spcAft>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قابلية التعامل مع المتغيرات والمؤثرات ذات المساس المباشر وغير المباشر بالمؤسسة والأفراد</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Google Shape;586;p27">
                  <a:extLst>
                    <a:ext uri="{FF2B5EF4-FFF2-40B4-BE49-F238E27FC236}">
                      <a16:creationId xmlns:a16="http://schemas.microsoft.com/office/drawing/2014/main" id="{47086FAC-5A78-11D9-06CD-92F6F9290D71}"/>
                    </a:ext>
                  </a:extLst>
                </p:cNvPr>
                <p:cNvSpPr>
                  <a:spLocks noChangeArrowheads="1"/>
                </p:cNvSpPr>
                <p:nvPr/>
              </p:nvSpPr>
              <p:spPr bwMode="auto">
                <a:xfrm>
                  <a:off x="21618" y="25453"/>
                  <a:ext cx="1524" cy="1524"/>
                </a:xfrm>
                <a:prstGeom prst="ellipse">
                  <a:avLst/>
                </a:prstGeom>
                <a:solidFill>
                  <a:srgbClr val="69E781"/>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10" name="Group 9">
                <a:extLst>
                  <a:ext uri="{FF2B5EF4-FFF2-40B4-BE49-F238E27FC236}">
                    <a16:creationId xmlns:a16="http://schemas.microsoft.com/office/drawing/2014/main" id="{EEC09327-1576-BF5C-0092-E6660014462E}"/>
                  </a:ext>
                </a:extLst>
              </p:cNvPr>
              <p:cNvGrpSpPr>
                <a:grpSpLocks/>
              </p:cNvGrpSpPr>
              <p:nvPr/>
            </p:nvGrpSpPr>
            <p:grpSpPr bwMode="auto">
              <a:xfrm>
                <a:off x="44899" y="0"/>
                <a:ext cx="14600" cy="26977"/>
                <a:chOff x="44899" y="0"/>
                <a:chExt cx="14599" cy="26977"/>
              </a:xfrm>
            </p:grpSpPr>
            <p:sp>
              <p:nvSpPr>
                <p:cNvPr id="16" name="Google Shape;588;p27">
                  <a:extLst>
                    <a:ext uri="{FF2B5EF4-FFF2-40B4-BE49-F238E27FC236}">
                      <a16:creationId xmlns:a16="http://schemas.microsoft.com/office/drawing/2014/main" id="{996424CC-7C31-AF6E-DCF4-C7A4C7AAB84F}"/>
                    </a:ext>
                  </a:extLst>
                </p:cNvPr>
                <p:cNvSpPr>
                  <a:spLocks/>
                </p:cNvSpPr>
                <p:nvPr/>
              </p:nvSpPr>
              <p:spPr bwMode="auto">
                <a:xfrm>
                  <a:off x="44899"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chemeClr val="accent1">
                      <a:lumMod val="10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17" name="Google Shape;589;p27">
                  <a:extLst>
                    <a:ext uri="{FF2B5EF4-FFF2-40B4-BE49-F238E27FC236}">
                      <a16:creationId xmlns:a16="http://schemas.microsoft.com/office/drawing/2014/main" id="{A19EDD46-E686-8BCE-267B-EAE7CEEEEE10}"/>
                    </a:ext>
                  </a:extLst>
                </p:cNvPr>
                <p:cNvSpPr>
                  <a:spLocks/>
                </p:cNvSpPr>
                <p:nvPr/>
              </p:nvSpPr>
              <p:spPr bwMode="auto">
                <a:xfrm>
                  <a:off x="48597" y="0"/>
                  <a:ext cx="7257" cy="8022"/>
                </a:xfrm>
                <a:custGeom>
                  <a:avLst/>
                  <a:gdLst>
                    <a:gd name="T0" fmla="*/ 3629 w 29028"/>
                    <a:gd name="T1" fmla="*/ 0 h 32089"/>
                    <a:gd name="T2" fmla="*/ 3048 w 29028"/>
                    <a:gd name="T3" fmla="*/ 156 h 32089"/>
                    <a:gd name="T4" fmla="*/ 581 w 29028"/>
                    <a:gd name="T5" fmla="*/ 1582 h 32089"/>
                    <a:gd name="T6" fmla="*/ 0 w 29028"/>
                    <a:gd name="T7" fmla="*/ 2585 h 32089"/>
                    <a:gd name="T8" fmla="*/ 0 w 29028"/>
                    <a:gd name="T9" fmla="*/ 5437 h 32089"/>
                    <a:gd name="T10" fmla="*/ 581 w 29028"/>
                    <a:gd name="T11" fmla="*/ 6440 h 32089"/>
                    <a:gd name="T12" fmla="*/ 3048 w 29028"/>
                    <a:gd name="T13" fmla="*/ 7866 h 32089"/>
                    <a:gd name="T14" fmla="*/ 3629 w 29028"/>
                    <a:gd name="T15" fmla="*/ 8022 h 32089"/>
                    <a:gd name="T16" fmla="*/ 4209 w 29028"/>
                    <a:gd name="T17" fmla="*/ 7866 h 32089"/>
                    <a:gd name="T18" fmla="*/ 6677 w 29028"/>
                    <a:gd name="T19" fmla="*/ 6440 h 32089"/>
                    <a:gd name="T20" fmla="*/ 7257 w 29028"/>
                    <a:gd name="T21" fmla="*/ 5437 h 32089"/>
                    <a:gd name="T22" fmla="*/ 7257 w 29028"/>
                    <a:gd name="T23" fmla="*/ 2585 h 32089"/>
                    <a:gd name="T24" fmla="*/ 6677 w 29028"/>
                    <a:gd name="T25" fmla="*/ 1582 h 32089"/>
                    <a:gd name="T26" fmla="*/ 4209 w 29028"/>
                    <a:gd name="T27" fmla="*/ 156 h 32089"/>
                    <a:gd name="T28" fmla="*/ 3629 w 29028"/>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8"/>
                    <a:gd name="T46" fmla="*/ 0 h 32089"/>
                    <a:gd name="T47" fmla="*/ 29028 w 29028"/>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8" h="32089" extrusionOk="0">
                      <a:moveTo>
                        <a:pt x="14514" y="1"/>
                      </a:moveTo>
                      <a:cubicBezTo>
                        <a:pt x="13713" y="1"/>
                        <a:pt x="12913" y="209"/>
                        <a:pt x="12192" y="626"/>
                      </a:cubicBezTo>
                      <a:lnTo>
                        <a:pt x="2322" y="6329"/>
                      </a:lnTo>
                      <a:cubicBezTo>
                        <a:pt x="881" y="7151"/>
                        <a:pt x="0" y="8686"/>
                        <a:pt x="0" y="10341"/>
                      </a:cubicBezTo>
                      <a:lnTo>
                        <a:pt x="0" y="21748"/>
                      </a:lnTo>
                      <a:cubicBezTo>
                        <a:pt x="0" y="23403"/>
                        <a:pt x="881" y="24938"/>
                        <a:pt x="2322" y="25760"/>
                      </a:cubicBezTo>
                      <a:lnTo>
                        <a:pt x="12192" y="31463"/>
                      </a:lnTo>
                      <a:cubicBezTo>
                        <a:pt x="12913" y="31880"/>
                        <a:pt x="13713" y="32088"/>
                        <a:pt x="14514" y="32088"/>
                      </a:cubicBezTo>
                      <a:cubicBezTo>
                        <a:pt x="15315" y="32088"/>
                        <a:pt x="16115" y="31880"/>
                        <a:pt x="16836" y="31463"/>
                      </a:cubicBezTo>
                      <a:lnTo>
                        <a:pt x="26706" y="25760"/>
                      </a:lnTo>
                      <a:cubicBezTo>
                        <a:pt x="28147" y="24938"/>
                        <a:pt x="29028" y="23403"/>
                        <a:pt x="29028" y="21748"/>
                      </a:cubicBezTo>
                      <a:lnTo>
                        <a:pt x="29028" y="10341"/>
                      </a:lnTo>
                      <a:cubicBezTo>
                        <a:pt x="29028" y="8686"/>
                        <a:pt x="28147" y="7151"/>
                        <a:pt x="26706" y="6329"/>
                      </a:cubicBezTo>
                      <a:lnTo>
                        <a:pt x="16836" y="626"/>
                      </a:lnTo>
                      <a:cubicBezTo>
                        <a:pt x="16115" y="209"/>
                        <a:pt x="15315" y="1"/>
                        <a:pt x="14514" y="1"/>
                      </a:cubicBezTo>
                      <a:close/>
                    </a:path>
                  </a:pathLst>
                </a:custGeom>
                <a:solidFill>
                  <a:srgbClr val="4949E7"/>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01</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Google Shape;594;p27">
                  <a:extLst>
                    <a:ext uri="{FF2B5EF4-FFF2-40B4-BE49-F238E27FC236}">
                      <a16:creationId xmlns:a16="http://schemas.microsoft.com/office/drawing/2014/main" id="{46488F70-0CEF-B4F3-876A-83A6E53C429F}"/>
                    </a:ext>
                  </a:extLst>
                </p:cNvPr>
                <p:cNvSpPr txBox="1">
                  <a:spLocks noChangeArrowheads="1"/>
                </p:cNvSpPr>
                <p:nvPr/>
              </p:nvSpPr>
              <p:spPr bwMode="auto">
                <a:xfrm>
                  <a:off x="44930"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36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تحويل أهداف المجموعة إلى نتائج وإنجازات</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596;p27">
                  <a:extLst>
                    <a:ext uri="{FF2B5EF4-FFF2-40B4-BE49-F238E27FC236}">
                      <a16:creationId xmlns:a16="http://schemas.microsoft.com/office/drawing/2014/main" id="{491BD50E-C389-6F00-2E60-2A653836506B}"/>
                    </a:ext>
                  </a:extLst>
                </p:cNvPr>
                <p:cNvSpPr>
                  <a:spLocks noChangeArrowheads="1"/>
                </p:cNvSpPr>
                <p:nvPr/>
              </p:nvSpPr>
              <p:spPr bwMode="auto">
                <a:xfrm>
                  <a:off x="51463" y="25453"/>
                  <a:ext cx="1524" cy="1524"/>
                </a:xfrm>
                <a:prstGeom prst="ellipse">
                  <a:avLst/>
                </a:prstGeom>
                <a:solidFill>
                  <a:srgbClr val="4949E7"/>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11" name="Group 10">
                <a:extLst>
                  <a:ext uri="{FF2B5EF4-FFF2-40B4-BE49-F238E27FC236}">
                    <a16:creationId xmlns:a16="http://schemas.microsoft.com/office/drawing/2014/main" id="{F68EE624-00E3-14C3-75B5-73DA9B373C88}"/>
                  </a:ext>
                </a:extLst>
              </p:cNvPr>
              <p:cNvGrpSpPr>
                <a:grpSpLocks/>
              </p:cNvGrpSpPr>
              <p:nvPr/>
            </p:nvGrpSpPr>
            <p:grpSpPr bwMode="auto">
              <a:xfrm>
                <a:off x="29960" y="0"/>
                <a:ext cx="14600" cy="26977"/>
                <a:chOff x="29960" y="0"/>
                <a:chExt cx="14599" cy="26977"/>
              </a:xfrm>
            </p:grpSpPr>
            <p:sp>
              <p:nvSpPr>
                <p:cNvPr id="12" name="Google Shape;607;p27">
                  <a:extLst>
                    <a:ext uri="{FF2B5EF4-FFF2-40B4-BE49-F238E27FC236}">
                      <a16:creationId xmlns:a16="http://schemas.microsoft.com/office/drawing/2014/main" id="{5801E4AA-A3D7-8FB3-7A26-5105BDC9D024}"/>
                    </a:ext>
                  </a:extLst>
                </p:cNvPr>
                <p:cNvSpPr>
                  <a:spLocks/>
                </p:cNvSpPr>
                <p:nvPr/>
              </p:nvSpPr>
              <p:spPr bwMode="auto">
                <a:xfrm>
                  <a:off x="29960"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0" y="0"/>
                      </a:moveTo>
                      <a:lnTo>
                        <a:pt x="0" y="94952"/>
                      </a:lnTo>
                      <a:lnTo>
                        <a:pt x="58270" y="94952"/>
                      </a:lnTo>
                      <a:lnTo>
                        <a:pt x="58270" y="0"/>
                      </a:lnTo>
                      <a:lnTo>
                        <a:pt x="0" y="0"/>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13" name="Google Shape;608;p27">
                  <a:extLst>
                    <a:ext uri="{FF2B5EF4-FFF2-40B4-BE49-F238E27FC236}">
                      <a16:creationId xmlns:a16="http://schemas.microsoft.com/office/drawing/2014/main" id="{5EED6596-10B1-F5C0-202E-8620FDCE9161}"/>
                    </a:ext>
                  </a:extLst>
                </p:cNvPr>
                <p:cNvSpPr>
                  <a:spLocks/>
                </p:cNvSpPr>
                <p:nvPr/>
              </p:nvSpPr>
              <p:spPr bwMode="auto">
                <a:xfrm>
                  <a:off x="33657" y="0"/>
                  <a:ext cx="7258" cy="8022"/>
                </a:xfrm>
                <a:custGeom>
                  <a:avLst/>
                  <a:gdLst>
                    <a:gd name="T0" fmla="*/ 3629 w 29029"/>
                    <a:gd name="T1" fmla="*/ 0 h 32089"/>
                    <a:gd name="T2" fmla="*/ 3049 w 29029"/>
                    <a:gd name="T3" fmla="*/ 156 h 32089"/>
                    <a:gd name="T4" fmla="*/ 581 w 29029"/>
                    <a:gd name="T5" fmla="*/ 1582 h 32089"/>
                    <a:gd name="T6" fmla="*/ 0 w 29029"/>
                    <a:gd name="T7" fmla="*/ 2585 h 32089"/>
                    <a:gd name="T8" fmla="*/ 0 w 29029"/>
                    <a:gd name="T9" fmla="*/ 5437 h 32089"/>
                    <a:gd name="T10" fmla="*/ 581 w 29029"/>
                    <a:gd name="T11" fmla="*/ 6440 h 32089"/>
                    <a:gd name="T12" fmla="*/ 3049 w 29029"/>
                    <a:gd name="T13" fmla="*/ 7866 h 32089"/>
                    <a:gd name="T14" fmla="*/ 3629 w 29029"/>
                    <a:gd name="T15" fmla="*/ 8022 h 32089"/>
                    <a:gd name="T16" fmla="*/ 4209 w 29029"/>
                    <a:gd name="T17" fmla="*/ 7866 h 32089"/>
                    <a:gd name="T18" fmla="*/ 6677 w 29029"/>
                    <a:gd name="T19" fmla="*/ 6440 h 32089"/>
                    <a:gd name="T20" fmla="*/ 7258 w 29029"/>
                    <a:gd name="T21" fmla="*/ 5437 h 32089"/>
                    <a:gd name="T22" fmla="*/ 7258 w 29029"/>
                    <a:gd name="T23" fmla="*/ 2585 h 32089"/>
                    <a:gd name="T24" fmla="*/ 6677 w 29029"/>
                    <a:gd name="T25" fmla="*/ 1582 h 32089"/>
                    <a:gd name="T26" fmla="*/ 4209 w 29029"/>
                    <a:gd name="T27" fmla="*/ 156 h 32089"/>
                    <a:gd name="T28" fmla="*/ 3629 w 29029"/>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9"/>
                    <a:gd name="T46" fmla="*/ 0 h 32089"/>
                    <a:gd name="T47" fmla="*/ 29029 w 29029"/>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9" h="32089" extrusionOk="0">
                      <a:moveTo>
                        <a:pt x="14515" y="1"/>
                      </a:moveTo>
                      <a:cubicBezTo>
                        <a:pt x="13714" y="1"/>
                        <a:pt x="12913" y="209"/>
                        <a:pt x="12193" y="626"/>
                      </a:cubicBezTo>
                      <a:lnTo>
                        <a:pt x="2323" y="6329"/>
                      </a:lnTo>
                      <a:cubicBezTo>
                        <a:pt x="882" y="7151"/>
                        <a:pt x="1" y="8686"/>
                        <a:pt x="1" y="10341"/>
                      </a:cubicBezTo>
                      <a:lnTo>
                        <a:pt x="1" y="21748"/>
                      </a:lnTo>
                      <a:cubicBezTo>
                        <a:pt x="1" y="23403"/>
                        <a:pt x="882" y="24938"/>
                        <a:pt x="2323" y="25760"/>
                      </a:cubicBezTo>
                      <a:lnTo>
                        <a:pt x="12193" y="31463"/>
                      </a:lnTo>
                      <a:cubicBezTo>
                        <a:pt x="12913" y="31880"/>
                        <a:pt x="13714" y="32088"/>
                        <a:pt x="14515" y="32088"/>
                      </a:cubicBezTo>
                      <a:cubicBezTo>
                        <a:pt x="15315" y="32088"/>
                        <a:pt x="16116" y="31880"/>
                        <a:pt x="16836" y="31463"/>
                      </a:cubicBezTo>
                      <a:lnTo>
                        <a:pt x="26707" y="25760"/>
                      </a:lnTo>
                      <a:cubicBezTo>
                        <a:pt x="28147" y="24938"/>
                        <a:pt x="29028" y="23403"/>
                        <a:pt x="29028" y="21748"/>
                      </a:cubicBezTo>
                      <a:lnTo>
                        <a:pt x="29028" y="10341"/>
                      </a:lnTo>
                      <a:cubicBezTo>
                        <a:pt x="29028" y="8686"/>
                        <a:pt x="28147" y="7151"/>
                        <a:pt x="26707" y="6329"/>
                      </a:cubicBezTo>
                      <a:lnTo>
                        <a:pt x="16836" y="626"/>
                      </a:lnTo>
                      <a:cubicBezTo>
                        <a:pt x="16116" y="209"/>
                        <a:pt x="15315" y="1"/>
                        <a:pt x="14515" y="1"/>
                      </a:cubicBezTo>
                      <a:close/>
                    </a:path>
                  </a:pathLst>
                </a:custGeom>
                <a:solidFill>
                  <a:srgbClr val="FCBD24"/>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02</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615;p27">
                  <a:extLst>
                    <a:ext uri="{FF2B5EF4-FFF2-40B4-BE49-F238E27FC236}">
                      <a16:creationId xmlns:a16="http://schemas.microsoft.com/office/drawing/2014/main" id="{9286A208-5538-B7A1-8B90-E9597984F9A2}"/>
                    </a:ext>
                  </a:extLst>
                </p:cNvPr>
                <p:cNvSpPr txBox="1">
                  <a:spLocks noChangeArrowheads="1"/>
                </p:cNvSpPr>
                <p:nvPr/>
              </p:nvSpPr>
              <p:spPr bwMode="auto">
                <a:xfrm>
                  <a:off x="29991"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72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تحفيز الأفراد ودفعهم لتحقيق أهداف المؤسسة وأهدافهم</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617;p27">
                  <a:extLst>
                    <a:ext uri="{FF2B5EF4-FFF2-40B4-BE49-F238E27FC236}">
                      <a16:creationId xmlns:a16="http://schemas.microsoft.com/office/drawing/2014/main" id="{247262E9-2980-705D-57AF-254C71145884}"/>
                    </a:ext>
                  </a:extLst>
                </p:cNvPr>
                <p:cNvSpPr>
                  <a:spLocks noChangeArrowheads="1"/>
                </p:cNvSpPr>
                <p:nvPr/>
              </p:nvSpPr>
              <p:spPr bwMode="auto">
                <a:xfrm>
                  <a:off x="36512" y="25453"/>
                  <a:ext cx="1524" cy="1524"/>
                </a:xfrm>
                <a:prstGeom prst="ellipse">
                  <a:avLst/>
                </a:prstGeom>
                <a:solidFill>
                  <a:srgbClr val="FCBD24"/>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grpSp>
    </p:spTree>
    <p:extLst>
      <p:ext uri="{BB962C8B-B14F-4D97-AF65-F5344CB8AC3E}">
        <p14:creationId xmlns:p14="http://schemas.microsoft.com/office/powerpoint/2010/main" val="4613997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كيف تظهر فعالية ونجاح خطة التعاقب القيادي</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DB78F8F1-5434-546F-FFD9-9153665A25B2}"/>
              </a:ext>
            </a:extLst>
          </p:cNvPr>
          <p:cNvSpPr txBox="1"/>
          <p:nvPr/>
        </p:nvSpPr>
        <p:spPr>
          <a:xfrm>
            <a:off x="1734457" y="1564860"/>
            <a:ext cx="8879494" cy="4040337"/>
          </a:xfrm>
          <a:prstGeom prst="rect">
            <a:avLst/>
          </a:prstGeom>
          <a:noFill/>
        </p:spPr>
        <p:txBody>
          <a:bodyPr wrap="square">
            <a:spAutoFit/>
          </a:bodyPr>
          <a:lstStyle/>
          <a:p>
            <a:pPr marL="342900" marR="0" lvl="0" indent="-342900" algn="just" rtl="1">
              <a:lnSpc>
                <a:spcPct val="115000"/>
              </a:lnSpc>
              <a:spcBef>
                <a:spcPts val="0"/>
              </a:spcBef>
              <a:spcAft>
                <a:spcPts val="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عدد الوظائف الهامة/ الحرجة التي تم إشغالها في وقت مناسب وبالمرشح الأكثر كفاءة.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تحقيق المنظمة لأهدافها بوجود عدد من المرشحين المؤهلين لشغل الوظائف الهامة.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الاحتفاظ بالمعارف والخبرات الرئيسية عندما يغادر الأفراد المنظمة أو عندما تطور المنظمة من عملها.</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عدد القادة ممن لديهم قدرات عالية في تمكين أفضل الكفاءات والخبرات بين فرق عمل المؤسسة.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عدد المشاركين من أعضاء فرق العمل في برامج التطوير القيادي في المؤسسة. مفهوم تخطيط تعاقب القيادات.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372488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تحديات التعاقب الإداري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تخطيط التعاقب</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8ECDC218-6D43-A689-5689-3A58A9CD0BF9}"/>
              </a:ext>
            </a:extLst>
          </p:cNvPr>
          <p:cNvSpPr txBox="1"/>
          <p:nvPr/>
        </p:nvSpPr>
        <p:spPr>
          <a:xfrm>
            <a:off x="4359770" y="2012089"/>
            <a:ext cx="6097772" cy="256993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هو الجهود المبذولة لضمان الأداء الفعال والمستمر للمنظمات والدوائر ومجموعات العمل؛ من خلال توفير القيادات المحورية على مدار الوقت، ويقصد بهذه القيادات المحورية الأشخاص المطلوبين للوفاء بمتطلبات الدوائر والمنظمات، والذين لهم تأثيرٌ بالغٌ في عملياتها الاستراتيجية والتشغيلية.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1258D284-BED5-E070-8E50-D40CF8B04B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6918" y="2076134"/>
            <a:ext cx="3305258" cy="2441844"/>
          </a:xfrm>
          <a:prstGeom prst="rect">
            <a:avLst/>
          </a:prstGeom>
        </p:spPr>
      </p:pic>
    </p:spTree>
    <p:extLst>
      <p:ext uri="{BB962C8B-B14F-4D97-AF65-F5344CB8AC3E}">
        <p14:creationId xmlns:p14="http://schemas.microsoft.com/office/powerpoint/2010/main" val="20860670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تحديات التعاقب الإداري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إدارة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AutoShape 687">
            <a:extLst>
              <a:ext uri="{FF2B5EF4-FFF2-40B4-BE49-F238E27FC236}">
                <a16:creationId xmlns:a16="http://schemas.microsoft.com/office/drawing/2014/main" id="{E703A5DC-F8CA-62B5-CC7D-B60C75C322B9}"/>
              </a:ext>
            </a:extLst>
          </p:cNvPr>
          <p:cNvSpPr>
            <a:spLocks/>
          </p:cNvSpPr>
          <p:nvPr/>
        </p:nvSpPr>
        <p:spPr bwMode="auto">
          <a:xfrm>
            <a:off x="1858382" y="2376825"/>
            <a:ext cx="8475236" cy="2000028"/>
          </a:xfrm>
          <a:custGeom>
            <a:avLst/>
            <a:gdLst>
              <a:gd name="T0" fmla="*/ 0 w 5731510"/>
              <a:gd name="T1" fmla="*/ 0 h 1352619"/>
              <a:gd name="T2" fmla="*/ 5152684 w 5731510"/>
              <a:gd name="T3" fmla="*/ 0 h 1352619"/>
              <a:gd name="T4" fmla="*/ 5731510 w 5731510"/>
              <a:gd name="T5" fmla="*/ 578796 h 1352619"/>
              <a:gd name="T6" fmla="*/ 5731510 w 5731510"/>
              <a:gd name="T7" fmla="*/ 1352550 h 1352619"/>
              <a:gd name="T8" fmla="*/ 5731510 w 5731510"/>
              <a:gd name="T9" fmla="*/ 1352550 h 1352619"/>
              <a:gd name="T10" fmla="*/ 578826 w 5731510"/>
              <a:gd name="T11" fmla="*/ 1352550 h 1352619"/>
              <a:gd name="T12" fmla="*/ 0 w 5731510"/>
              <a:gd name="T13" fmla="*/ 773754 h 1352619"/>
              <a:gd name="T14" fmla="*/ 0 w 5731510"/>
              <a:gd name="T15" fmla="*/ 0 h 1352619"/>
              <a:gd name="T16" fmla="*/ 0 w 5731510"/>
              <a:gd name="T17" fmla="*/ 0 h 1352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1510"/>
              <a:gd name="T28" fmla="*/ 0 h 1352619"/>
              <a:gd name="T29" fmla="*/ 5731510 w 5731510"/>
              <a:gd name="T30" fmla="*/ 1352619 h 1352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1510" h="1352619">
                <a:moveTo>
                  <a:pt x="0" y="0"/>
                </a:moveTo>
                <a:lnTo>
                  <a:pt x="5152684" y="0"/>
                </a:lnTo>
                <a:cubicBezTo>
                  <a:pt x="5472361" y="0"/>
                  <a:pt x="5731510" y="259149"/>
                  <a:pt x="5731510" y="578826"/>
                </a:cubicBezTo>
                <a:lnTo>
                  <a:pt x="5731510" y="1352619"/>
                </a:lnTo>
                <a:lnTo>
                  <a:pt x="578826" y="1352619"/>
                </a:lnTo>
                <a:cubicBezTo>
                  <a:pt x="259149" y="1352619"/>
                  <a:pt x="0" y="1093470"/>
                  <a:pt x="0" y="773793"/>
                </a:cubicBezTo>
                <a:lnTo>
                  <a:pt x="0" y="0"/>
                </a:lnTo>
                <a:close/>
              </a:path>
            </a:pathLst>
          </a:custGeom>
          <a:solidFill>
            <a:schemeClr val="accent5">
              <a:lumMod val="20000"/>
              <a:lumOff val="80000"/>
            </a:schemeClr>
          </a:solidFill>
          <a:ln w="12700">
            <a:solidFill>
              <a:srgbClr val="002060"/>
            </a:solidFill>
            <a:miter lim="800000"/>
            <a:headEnd/>
            <a:tailEnd/>
          </a:ln>
        </p:spPr>
        <p:txBody>
          <a:bodyPr rot="0" vert="horz" wrap="square" lIns="36000" tIns="0" rIns="36000" bIns="0" anchor="ctr" anchorCtr="0" upright="1">
            <a:noAutofit/>
          </a:bodyPr>
          <a:lstStyle/>
          <a:p>
            <a:pPr marL="0" marR="0" algn="ctr" rtl="1">
              <a:lnSpc>
                <a:spcPct val="115000"/>
              </a:lnSpc>
              <a:spcBef>
                <a:spcPts val="0"/>
              </a:spcBef>
              <a:spcAft>
                <a:spcPts val="0"/>
              </a:spcAft>
            </a:pPr>
            <a:r>
              <a:rPr lang="ar-SA" sz="2800" b="1"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التعاقب القيادي</a:t>
            </a:r>
            <a:r>
              <a:rPr lang="ar-SA" sz="28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 هو سلسلة من الإجراءات العملية لتأهيل القادة للأدوار الجديدة التي تلبّي احتياجات المؤسسات في الحاضر، والمستقبل.</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1554079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تحديات التعاقب الإداري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إدارة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772F4C96-70C1-F949-E1E7-0EFFD2597B5C}"/>
              </a:ext>
            </a:extLst>
          </p:cNvPr>
          <p:cNvSpPr txBox="1"/>
          <p:nvPr/>
        </p:nvSpPr>
        <p:spPr>
          <a:xfrm>
            <a:off x="4359770" y="1080168"/>
            <a:ext cx="6097772" cy="587853"/>
          </a:xfrm>
          <a:prstGeom prst="rect">
            <a:avLst/>
          </a:prstGeom>
          <a:noFill/>
        </p:spPr>
        <p:txBody>
          <a:bodyPr wrap="square">
            <a:spAutoFit/>
          </a:bodyPr>
          <a:lstStyle/>
          <a:p>
            <a:pPr marL="0" marR="0" algn="just" rtl="1">
              <a:lnSpc>
                <a:spcPct val="115000"/>
              </a:lnSpc>
              <a:spcBef>
                <a:spcPts val="0"/>
              </a:spcBef>
              <a:spcAft>
                <a:spcPts val="0"/>
              </a:spcAft>
            </a:pPr>
            <a:r>
              <a:rPr lang="en-GB" sz="2800"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b="1" dirty="0">
                <a:solidFill>
                  <a:srgbClr val="000000"/>
                </a:solidFill>
                <a:effectLst/>
                <a:latin typeface="Sakkal Majalla" panose="02000000000000000000" pitchFamily="2" charset="-78"/>
                <a:ea typeface="Calibri" panose="020F0502020204030204" pitchFamily="34" charset="0"/>
                <a:cs typeface="Sakkal Majalla" panose="02000000000000000000" pitchFamily="2" charset="-78"/>
              </a:rPr>
              <a:t>وتهدف ممارسات إعداد قيادات الصف الثاني:</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9">
            <a:extLst>
              <a:ext uri="{FF2B5EF4-FFF2-40B4-BE49-F238E27FC236}">
                <a16:creationId xmlns:a16="http://schemas.microsoft.com/office/drawing/2014/main" id="{82369742-BB33-278B-1981-C8EE257B2CF6}"/>
              </a:ext>
            </a:extLst>
          </p:cNvPr>
          <p:cNvSpPr txBox="1"/>
          <p:nvPr/>
        </p:nvSpPr>
        <p:spPr>
          <a:xfrm>
            <a:off x="4359770" y="2399872"/>
            <a:ext cx="6097772" cy="2058256"/>
          </a:xfrm>
          <a:prstGeom prst="rect">
            <a:avLst/>
          </a:prstGeom>
          <a:noFill/>
        </p:spPr>
        <p:txBody>
          <a:bodyPr wrap="square">
            <a:spAutoFit/>
          </a:bodyPr>
          <a:lstStyle/>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معالجة التقدم في أعمار القيادات وقوة العمل.</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مواجهة التسرب بين القيادات.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مواجهة المنافسة المتزايدة في الأسواق.</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SzPct val="125000"/>
              <a:buFont typeface="Symbol" panose="05050102010706020507" pitchFamily="18" charset="2"/>
              <a:buBlip>
                <a:blip r:embed="rId2"/>
              </a:buBlip>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مواجهة التغيرات المتسارعة والمتنامية.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9005549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TextBox 30">
            <a:extLst>
              <a:ext uri="{FF2B5EF4-FFF2-40B4-BE49-F238E27FC236}">
                <a16:creationId xmlns:a16="http://schemas.microsoft.com/office/drawing/2014/main" id="{1164F886-32C9-418D-BCF5-03FB8038D70B}"/>
              </a:ext>
            </a:extLst>
          </p:cNvPr>
          <p:cNvSpPr txBox="1"/>
          <p:nvPr/>
        </p:nvSpPr>
        <p:spPr>
          <a:xfrm>
            <a:off x="3048000" y="-193286"/>
            <a:ext cx="6096000" cy="769441"/>
          </a:xfrm>
          <a:prstGeom prst="rect">
            <a:avLst/>
          </a:prstGeom>
          <a:noFill/>
        </p:spPr>
        <p:txBody>
          <a:bodyPr wrap="square">
            <a:spAutoFit/>
          </a:bodyPr>
          <a:lstStyle/>
          <a:p>
            <a:pPr marL="0" marR="0" lvl="0" indent="0" algn="ctr" defTabSz="457200" rtl="0" eaLnBrk="1" fontAlgn="auto" latinLnBrk="0" hangingPunct="1">
              <a:lnSpc>
                <a:spcPct val="150000"/>
              </a:lnSpc>
              <a:spcBef>
                <a:spcPts val="0"/>
              </a:spcBef>
              <a:spcAft>
                <a:spcPts val="0"/>
              </a:spcAft>
              <a:buClrTx/>
              <a:buSzTx/>
              <a:buFontTx/>
              <a:buNone/>
              <a:tabLst/>
              <a:defRPr/>
            </a:pPr>
            <a:r>
              <a:rPr kumimoji="0" lang="ar-EG" sz="3200" b="0" i="0" u="none" strike="noStrike" kern="1200" cap="none" spc="0" normalizeH="0" baseline="0" noProof="0" dirty="0">
                <a:ln>
                  <a:noFill/>
                </a:ln>
                <a:solidFill>
                  <a:schemeClr val="bg1"/>
                </a:solidFill>
                <a:uLnTx/>
                <a:uFillTx/>
                <a:latin typeface="Adobe Arabic" panose="02040503050201020203" pitchFamily="18" charset="-78"/>
                <a:cs typeface="Adobe Arabic" panose="02040503050201020203" pitchFamily="18" charset="-78"/>
              </a:rPr>
              <a:t>محتويات البرنامج التدريبي</a:t>
            </a:r>
          </a:p>
        </p:txBody>
      </p:sp>
      <p:sp>
        <p:nvSpPr>
          <p:cNvPr id="2" name="Footer Placeholder 1">
            <a:extLst>
              <a:ext uri="{FF2B5EF4-FFF2-40B4-BE49-F238E27FC236}">
                <a16:creationId xmlns:a16="http://schemas.microsoft.com/office/drawing/2014/main" id="{C12C074E-3C37-4199-9CD0-8A593CF7A829}"/>
              </a:ext>
            </a:extLst>
          </p:cNvPr>
          <p:cNvSpPr>
            <a:spLocks noGrp="1"/>
          </p:cNvSpPr>
          <p:nvPr>
            <p:ph type="ftr" sz="quarter" idx="11"/>
          </p:nvPr>
        </p:nvSpPr>
        <p:spPr>
          <a:xfrm>
            <a:off x="4038599" y="6574519"/>
            <a:ext cx="411480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19" name="Google Shape;3096;p60">
            <a:extLst>
              <a:ext uri="{FF2B5EF4-FFF2-40B4-BE49-F238E27FC236}">
                <a16:creationId xmlns:a16="http://schemas.microsoft.com/office/drawing/2014/main" id="{C5E4C525-E023-4FAF-9380-0B5D8F4DBA97}"/>
              </a:ext>
            </a:extLst>
          </p:cNvPr>
          <p:cNvSpPr/>
          <p:nvPr/>
        </p:nvSpPr>
        <p:spPr>
          <a:xfrm>
            <a:off x="2818856" y="1614523"/>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defTabSz="914400" rtl="1">
              <a:buClr>
                <a:srgbClr val="000000"/>
              </a:buCl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الثالث</a:t>
            </a:r>
            <a:endParaRPr kumimoji="0" sz="240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24" name="Google Shape;3097;p60">
            <a:extLst>
              <a:ext uri="{FF2B5EF4-FFF2-40B4-BE49-F238E27FC236}">
                <a16:creationId xmlns:a16="http://schemas.microsoft.com/office/drawing/2014/main" id="{8B3C79CB-2DFB-494F-BBC2-A3E0233AC3DC}"/>
              </a:ext>
            </a:extLst>
          </p:cNvPr>
          <p:cNvSpPr/>
          <p:nvPr/>
        </p:nvSpPr>
        <p:spPr>
          <a:xfrm>
            <a:off x="4721064" y="1614523"/>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defTabSz="914400" rtl="1">
              <a:buClr>
                <a:srgbClr val="000000"/>
              </a:buClr>
            </a:pP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b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الثاني</a:t>
            </a:r>
            <a:endParaRPr kumimoji="0" sz="2400" b="1" i="0" u="none" strike="noStrike" kern="0" cap="none" spc="0" normalizeH="0" baseline="0" noProof="0" dirty="0">
              <a:ln>
                <a:noFill/>
              </a:ln>
              <a:solidFill>
                <a:srgbClr val="000000"/>
              </a:solidFill>
              <a:effectLst/>
              <a:uLnTx/>
              <a:uFillTx/>
              <a:latin typeface="Roboto"/>
              <a:ea typeface="Roboto"/>
              <a:cs typeface="+mj-cs"/>
              <a:sym typeface="Roboto"/>
            </a:endParaRPr>
          </a:p>
        </p:txBody>
      </p:sp>
      <p:sp>
        <p:nvSpPr>
          <p:cNvPr id="29" name="Google Shape;3098;p60">
            <a:extLst>
              <a:ext uri="{FF2B5EF4-FFF2-40B4-BE49-F238E27FC236}">
                <a16:creationId xmlns:a16="http://schemas.microsoft.com/office/drawing/2014/main" id="{3E3F3511-C271-451C-BFD1-EEF0BD527B5D}"/>
              </a:ext>
            </a:extLst>
          </p:cNvPr>
          <p:cNvSpPr/>
          <p:nvPr/>
        </p:nvSpPr>
        <p:spPr>
          <a:xfrm>
            <a:off x="6623272" y="1614523"/>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اليوم</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الأول</a:t>
            </a:r>
          </a:p>
        </p:txBody>
      </p:sp>
      <p:sp>
        <p:nvSpPr>
          <p:cNvPr id="33" name="Google Shape;3103;p60">
            <a:extLst>
              <a:ext uri="{FF2B5EF4-FFF2-40B4-BE49-F238E27FC236}">
                <a16:creationId xmlns:a16="http://schemas.microsoft.com/office/drawing/2014/main" id="{3C62E6A9-3AF9-443C-9BA0-BD4863C74E41}"/>
              </a:ext>
            </a:extLst>
          </p:cNvPr>
          <p:cNvSpPr/>
          <p:nvPr/>
        </p:nvSpPr>
        <p:spPr>
          <a:xfrm>
            <a:off x="2818856" y="2983811"/>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A" b="1" dirty="0"/>
              <a:t>مبررات ومعوقات التخطيط للتعاقب القيادي</a:t>
            </a:r>
            <a:endParaRPr b="1" dirty="0">
              <a:cs typeface="+mj-cs"/>
              <a:sym typeface="Roboto"/>
            </a:endParaRPr>
          </a:p>
        </p:txBody>
      </p:sp>
      <p:sp>
        <p:nvSpPr>
          <p:cNvPr id="34" name="Google Shape;3104;p60">
            <a:extLst>
              <a:ext uri="{FF2B5EF4-FFF2-40B4-BE49-F238E27FC236}">
                <a16:creationId xmlns:a16="http://schemas.microsoft.com/office/drawing/2014/main" id="{11DC44B6-1494-4D50-B6F2-295EB36F1C2E}"/>
              </a:ext>
            </a:extLst>
          </p:cNvPr>
          <p:cNvSpPr/>
          <p:nvPr/>
        </p:nvSpPr>
        <p:spPr>
          <a:xfrm>
            <a:off x="4721064" y="2983811"/>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rtl="1">
              <a:buClr>
                <a:srgbClr val="000000"/>
              </a:buClr>
              <a:defRPr/>
            </a:pPr>
            <a:r>
              <a:rPr lang="ar-SY" b="1" kern="0" dirty="0">
                <a:solidFill>
                  <a:schemeClr val="bg1"/>
                </a:solidFill>
                <a:latin typeface="Roboto"/>
                <a:ea typeface="Roboto"/>
                <a:cs typeface="+mj-cs"/>
                <a:sym typeface="Roboto"/>
              </a:rPr>
              <a:t>منهجية التعاقب الوظيفي</a:t>
            </a:r>
            <a:endParaRPr b="1" kern="0" dirty="0">
              <a:solidFill>
                <a:schemeClr val="bg1"/>
              </a:solidFill>
              <a:latin typeface="Roboto"/>
              <a:ea typeface="Roboto"/>
              <a:cs typeface="+mj-cs"/>
              <a:sym typeface="Roboto"/>
            </a:endParaRPr>
          </a:p>
        </p:txBody>
      </p:sp>
      <p:sp>
        <p:nvSpPr>
          <p:cNvPr id="35" name="Google Shape;3105;p60">
            <a:extLst>
              <a:ext uri="{FF2B5EF4-FFF2-40B4-BE49-F238E27FC236}">
                <a16:creationId xmlns:a16="http://schemas.microsoft.com/office/drawing/2014/main" id="{03040F5E-77F7-4C1D-9DCE-78D98281FE49}"/>
              </a:ext>
            </a:extLst>
          </p:cNvPr>
          <p:cNvSpPr/>
          <p:nvPr/>
        </p:nvSpPr>
        <p:spPr>
          <a:xfrm>
            <a:off x="6623272" y="2983811"/>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A" b="1" dirty="0"/>
              <a:t>مدخل إلى تطوير القيادة الإدارية والتخطيط للتعاقب القيادي</a:t>
            </a:r>
            <a:endParaRPr kumimoji="0" b="1" i="0" u="none" strike="noStrike" kern="0" cap="none" spc="0" normalizeH="0" baseline="0" noProof="0" dirty="0">
              <a:ln>
                <a:noFill/>
              </a:ln>
              <a:effectLst/>
              <a:uLnTx/>
              <a:uFillTx/>
              <a:latin typeface="Roboto"/>
              <a:ea typeface="Roboto"/>
              <a:cs typeface="+mj-cs"/>
              <a:sym typeface="Roboto"/>
            </a:endParaRPr>
          </a:p>
        </p:txBody>
      </p:sp>
      <p:sp>
        <p:nvSpPr>
          <p:cNvPr id="36" name="Google Shape;3106;p60">
            <a:extLst>
              <a:ext uri="{FF2B5EF4-FFF2-40B4-BE49-F238E27FC236}">
                <a16:creationId xmlns:a16="http://schemas.microsoft.com/office/drawing/2014/main" id="{981897C0-85EB-4BA4-B33C-7A6BE60646DA}"/>
              </a:ext>
            </a:extLst>
          </p:cNvPr>
          <p:cNvSpPr/>
          <p:nvPr/>
        </p:nvSpPr>
        <p:spPr>
          <a:xfrm>
            <a:off x="8525479" y="2983811"/>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الجلسة</a:t>
            </a:r>
            <a:b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br>
            <a:r>
              <a:rPr kumimoji="0" lang="ar-SY" sz="2400" b="1" i="0" u="none" strike="noStrike" kern="0" cap="none" spc="0" normalizeH="0" baseline="0" noProof="0" dirty="0">
                <a:ln>
                  <a:noFill/>
                </a:ln>
                <a:solidFill>
                  <a:schemeClr val="bg1"/>
                </a:solidFill>
                <a:effectLst/>
                <a:uLnTx/>
                <a:uFillTx/>
                <a:latin typeface="Roboto"/>
                <a:ea typeface="Roboto"/>
                <a:cs typeface="+mj-cs"/>
                <a:sym typeface="Roboto"/>
              </a:rPr>
              <a:t>الأولى</a:t>
            </a:r>
            <a:endParaRPr kumimoji="0" sz="240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38" name="Google Shape;3110;p60">
            <a:extLst>
              <a:ext uri="{FF2B5EF4-FFF2-40B4-BE49-F238E27FC236}">
                <a16:creationId xmlns:a16="http://schemas.microsoft.com/office/drawing/2014/main" id="{6B5F2A0A-8446-495D-B743-D172F9E5882A}"/>
              </a:ext>
            </a:extLst>
          </p:cNvPr>
          <p:cNvSpPr/>
          <p:nvPr/>
        </p:nvSpPr>
        <p:spPr>
          <a:xfrm>
            <a:off x="2818856" y="4353099"/>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algn="ctr" rtl="1">
              <a:buClr>
                <a:srgbClr val="000000"/>
              </a:buClr>
              <a:defRPr/>
            </a:pPr>
            <a:r>
              <a:rPr lang="ar-SY" b="1" kern="0" dirty="0">
                <a:solidFill>
                  <a:schemeClr val="bg1"/>
                </a:solidFill>
                <a:latin typeface="Roboto"/>
                <a:ea typeface="Roboto"/>
                <a:cs typeface="+mj-cs"/>
                <a:sym typeface="Roboto"/>
              </a:rPr>
              <a:t>العوامل الداعمة لتخطيط التعاقب القيادي</a:t>
            </a:r>
            <a:endParaRPr b="1" kern="0" dirty="0">
              <a:solidFill>
                <a:schemeClr val="bg1"/>
              </a:solidFill>
              <a:latin typeface="Roboto"/>
              <a:ea typeface="Roboto"/>
              <a:cs typeface="+mj-cs"/>
              <a:sym typeface="Roboto"/>
            </a:endParaRPr>
          </a:p>
        </p:txBody>
      </p:sp>
      <p:sp>
        <p:nvSpPr>
          <p:cNvPr id="39" name="Google Shape;3111;p60">
            <a:extLst>
              <a:ext uri="{FF2B5EF4-FFF2-40B4-BE49-F238E27FC236}">
                <a16:creationId xmlns:a16="http://schemas.microsoft.com/office/drawing/2014/main" id="{89BEAACD-86C7-45AC-A927-6133DF552722}"/>
              </a:ext>
            </a:extLst>
          </p:cNvPr>
          <p:cNvSpPr/>
          <p:nvPr/>
        </p:nvSpPr>
        <p:spPr>
          <a:xfrm>
            <a:off x="4721064" y="4353099"/>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buSzPts val="1100"/>
              <a:defRPr/>
            </a:pPr>
            <a:r>
              <a:rPr lang="ar-SA" b="1" dirty="0"/>
              <a:t>إدارة المواهب ودورها في تجهيز خطط التعاقب الوظيفي</a:t>
            </a:r>
            <a:endParaRPr b="1" dirty="0">
              <a:cs typeface="+mj-cs"/>
              <a:sym typeface="Roboto"/>
            </a:endParaRPr>
          </a:p>
        </p:txBody>
      </p:sp>
      <p:sp>
        <p:nvSpPr>
          <p:cNvPr id="40" name="Google Shape;3112;p60">
            <a:extLst>
              <a:ext uri="{FF2B5EF4-FFF2-40B4-BE49-F238E27FC236}">
                <a16:creationId xmlns:a16="http://schemas.microsoft.com/office/drawing/2014/main" id="{001B2770-0752-4A0F-80D6-7088BD722AFF}"/>
              </a:ext>
            </a:extLst>
          </p:cNvPr>
          <p:cNvSpPr/>
          <p:nvPr/>
        </p:nvSpPr>
        <p:spPr>
          <a:xfrm>
            <a:off x="6623272" y="4353099"/>
            <a:ext cx="1636958" cy="1132561"/>
          </a:xfrm>
          <a:prstGeom prst="roundRect">
            <a:avLst>
              <a:gd name="adj" fmla="val 21572"/>
            </a:avLst>
          </a:prstGeom>
          <a:solidFill>
            <a:srgbClr val="0070C0"/>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lvl="0" algn="ctr" rtl="1">
              <a:buClr>
                <a:srgbClr val="000000"/>
              </a:buClr>
              <a:defRPr/>
            </a:pPr>
            <a:r>
              <a:rPr lang="ar-SY" b="1" kern="0" dirty="0">
                <a:solidFill>
                  <a:schemeClr val="bg1"/>
                </a:solidFill>
                <a:latin typeface="Roboto"/>
                <a:ea typeface="Roboto"/>
                <a:cs typeface="+mj-cs"/>
                <a:sym typeface="Roboto"/>
              </a:rPr>
              <a:t>أدوات ومزايا التخطيط للتعاقب القيادي</a:t>
            </a:r>
            <a:endParaRPr kumimoji="0" b="1" i="0" u="none" strike="noStrike" kern="0" cap="none" spc="0" normalizeH="0" baseline="0" noProof="0" dirty="0">
              <a:ln>
                <a:noFill/>
              </a:ln>
              <a:solidFill>
                <a:schemeClr val="bg1"/>
              </a:solidFill>
              <a:effectLst/>
              <a:uLnTx/>
              <a:uFillTx/>
              <a:latin typeface="Roboto"/>
              <a:ea typeface="Roboto"/>
              <a:cs typeface="+mj-cs"/>
              <a:sym typeface="Roboto"/>
            </a:endParaRPr>
          </a:p>
        </p:txBody>
      </p:sp>
      <p:sp>
        <p:nvSpPr>
          <p:cNvPr id="41" name="Google Shape;3113;p60">
            <a:extLst>
              <a:ext uri="{FF2B5EF4-FFF2-40B4-BE49-F238E27FC236}">
                <a16:creationId xmlns:a16="http://schemas.microsoft.com/office/drawing/2014/main" id="{1BD0FBBB-9272-4BC4-AC75-35FD30FB1AD5}"/>
              </a:ext>
            </a:extLst>
          </p:cNvPr>
          <p:cNvSpPr/>
          <p:nvPr/>
        </p:nvSpPr>
        <p:spPr>
          <a:xfrm>
            <a:off x="8525479" y="4353099"/>
            <a:ext cx="1636958" cy="1132561"/>
          </a:xfrm>
          <a:prstGeom prst="roundRect">
            <a:avLst>
              <a:gd name="adj" fmla="val 21572"/>
            </a:avLst>
          </a:prstGeom>
          <a:solidFill>
            <a:schemeClr val="bg1"/>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الجلسة</a:t>
            </a:r>
            <a:b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br>
            <a:r>
              <a:rPr kumimoji="0" lang="ar-SY" sz="2400" b="1" i="0" u="none" strike="noStrike" kern="0" cap="none" spc="0" normalizeH="0" baseline="0" noProof="0" dirty="0">
                <a:ln>
                  <a:noFill/>
                </a:ln>
                <a:solidFill>
                  <a:srgbClr val="000000"/>
                </a:solidFill>
                <a:effectLst/>
                <a:uLnTx/>
                <a:uFillTx/>
                <a:latin typeface="Roboto"/>
                <a:ea typeface="Roboto"/>
                <a:cs typeface="+mj-cs"/>
                <a:sym typeface="Roboto"/>
              </a:rPr>
              <a:t>الثانية</a:t>
            </a:r>
            <a:endParaRPr kumimoji="0" sz="2400" b="1" i="0" u="none" strike="noStrike" kern="0" cap="none" spc="0" normalizeH="0" baseline="0" noProof="0" dirty="0">
              <a:ln>
                <a:noFill/>
              </a:ln>
              <a:solidFill>
                <a:srgbClr val="000000"/>
              </a:solidFill>
              <a:effectLst/>
              <a:uLnTx/>
              <a:uFillTx/>
              <a:latin typeface="Roboto"/>
              <a:ea typeface="Roboto"/>
              <a:cs typeface="+mj-cs"/>
              <a:sym typeface="Roboto"/>
            </a:endParaRPr>
          </a:p>
        </p:txBody>
      </p:sp>
    </p:spTree>
    <p:extLst>
      <p:ext uri="{BB962C8B-B14F-4D97-AF65-F5344CB8AC3E}">
        <p14:creationId xmlns:p14="http://schemas.microsoft.com/office/powerpoint/2010/main" val="29599788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500" fill="hold"/>
                                        <p:tgtEl>
                                          <p:spTgt spid="36"/>
                                        </p:tgtEl>
                                        <p:attrNameLst>
                                          <p:attrName>ppt_x</p:attrName>
                                        </p:attrNameLst>
                                      </p:cBhvr>
                                      <p:tavLst>
                                        <p:tav tm="0">
                                          <p:val>
                                            <p:strVal val="#ppt_x"/>
                                          </p:val>
                                        </p:tav>
                                        <p:tav tm="100000">
                                          <p:val>
                                            <p:strVal val="#ppt_x"/>
                                          </p:val>
                                        </p:tav>
                                      </p:tavLst>
                                    </p:anim>
                                    <p:anim calcmode="lin" valueType="num">
                                      <p:cBhvr additive="base">
                                        <p:cTn id="8" dur="500" fill="hold"/>
                                        <p:tgtEl>
                                          <p:spTgt spid="3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additive="base">
                                        <p:cTn id="12" dur="500" fill="hold"/>
                                        <p:tgtEl>
                                          <p:spTgt spid="41"/>
                                        </p:tgtEl>
                                        <p:attrNameLst>
                                          <p:attrName>ppt_x</p:attrName>
                                        </p:attrNameLst>
                                      </p:cBhvr>
                                      <p:tavLst>
                                        <p:tav tm="0">
                                          <p:val>
                                            <p:strVal val="#ppt_x"/>
                                          </p:val>
                                        </p:tav>
                                        <p:tav tm="100000">
                                          <p:val>
                                            <p:strVal val="#ppt_x"/>
                                          </p:val>
                                        </p:tav>
                                      </p:tavLst>
                                    </p:anim>
                                    <p:anim calcmode="lin" valueType="num">
                                      <p:cBhvr additive="base">
                                        <p:cTn id="1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500" fill="hold"/>
                                        <p:tgtEl>
                                          <p:spTgt spid="29"/>
                                        </p:tgtEl>
                                        <p:attrNameLst>
                                          <p:attrName>ppt_x</p:attrName>
                                        </p:attrNameLst>
                                      </p:cBhvr>
                                      <p:tavLst>
                                        <p:tav tm="0">
                                          <p:val>
                                            <p:strVal val="#ppt_x"/>
                                          </p:val>
                                        </p:tav>
                                        <p:tav tm="100000">
                                          <p:val>
                                            <p:strVal val="#ppt_x"/>
                                          </p:val>
                                        </p:tav>
                                      </p:tavLst>
                                    </p:anim>
                                    <p:anim calcmode="lin" valueType="num">
                                      <p:cBhvr additive="base">
                                        <p:cTn id="19" dur="500" fill="hold"/>
                                        <p:tgtEl>
                                          <p:spTgt spid="29"/>
                                        </p:tgtEl>
                                        <p:attrNameLst>
                                          <p:attrName>ppt_y</p:attrName>
                                        </p:attrNameLst>
                                      </p:cBhvr>
                                      <p:tavLst>
                                        <p:tav tm="0">
                                          <p:val>
                                            <p:strVal val="1+#ppt_h/2"/>
                                          </p:val>
                                        </p:tav>
                                        <p:tav tm="100000">
                                          <p:val>
                                            <p:strVal val="#ppt_y"/>
                                          </p:val>
                                        </p:tav>
                                      </p:tavLst>
                                    </p:anim>
                                  </p:childTnLst>
                                </p:cTn>
                              </p:par>
                            </p:childTnLst>
                          </p:cTn>
                        </p:par>
                        <p:par>
                          <p:cTn id="20" fill="hold">
                            <p:stCondLst>
                              <p:cond delay="500"/>
                            </p:stCondLst>
                            <p:childTnLst>
                              <p:par>
                                <p:cTn id="21" presetID="2" presetClass="entr" presetSubtype="4"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 presetClass="entr" presetSubtype="4" fill="hold" grpId="0" nodeType="afterEffect">
                                  <p:stCondLst>
                                    <p:cond delay="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500" fill="hold"/>
                                        <p:tgtEl>
                                          <p:spTgt spid="40"/>
                                        </p:tgtEl>
                                        <p:attrNameLst>
                                          <p:attrName>ppt_x</p:attrName>
                                        </p:attrNameLst>
                                      </p:cBhvr>
                                      <p:tavLst>
                                        <p:tav tm="0">
                                          <p:val>
                                            <p:strVal val="#ppt_x"/>
                                          </p:val>
                                        </p:tav>
                                        <p:tav tm="100000">
                                          <p:val>
                                            <p:strVal val="#ppt_x"/>
                                          </p:val>
                                        </p:tav>
                                      </p:tavLst>
                                    </p:anim>
                                    <p:anim calcmode="lin" valueType="num">
                                      <p:cBhvr additive="base">
                                        <p:cTn id="2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fill="hold"/>
                                        <p:tgtEl>
                                          <p:spTgt spid="24"/>
                                        </p:tgtEl>
                                        <p:attrNameLst>
                                          <p:attrName>ppt_x</p:attrName>
                                        </p:attrNameLst>
                                      </p:cBhvr>
                                      <p:tavLst>
                                        <p:tav tm="0">
                                          <p:val>
                                            <p:strVal val="#ppt_x"/>
                                          </p:val>
                                        </p:tav>
                                        <p:tav tm="100000">
                                          <p:val>
                                            <p:strVal val="#ppt_x"/>
                                          </p:val>
                                        </p:tav>
                                      </p:tavLst>
                                    </p:anim>
                                    <p:anim calcmode="lin" valueType="num">
                                      <p:cBhvr additive="base">
                                        <p:cTn id="35" dur="500" fill="hold"/>
                                        <p:tgtEl>
                                          <p:spTgt spid="24"/>
                                        </p:tgtEl>
                                        <p:attrNameLst>
                                          <p:attrName>ppt_y</p:attrName>
                                        </p:attrNameLst>
                                      </p:cBhvr>
                                      <p:tavLst>
                                        <p:tav tm="0">
                                          <p:val>
                                            <p:strVal val="1+#ppt_h/2"/>
                                          </p:val>
                                        </p:tav>
                                        <p:tav tm="100000">
                                          <p:val>
                                            <p:strVal val="#ppt_y"/>
                                          </p:val>
                                        </p:tav>
                                      </p:tavLst>
                                    </p:anim>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4"/>
                                        </p:tgtEl>
                                        <p:attrNameLst>
                                          <p:attrName>style.visibility</p:attrName>
                                        </p:attrNameLst>
                                      </p:cBhvr>
                                      <p:to>
                                        <p:strVal val="visible"/>
                                      </p:to>
                                    </p:set>
                                    <p:anim calcmode="lin" valueType="num">
                                      <p:cBhvr additive="base">
                                        <p:cTn id="39" dur="500" fill="hold"/>
                                        <p:tgtEl>
                                          <p:spTgt spid="34"/>
                                        </p:tgtEl>
                                        <p:attrNameLst>
                                          <p:attrName>ppt_x</p:attrName>
                                        </p:attrNameLst>
                                      </p:cBhvr>
                                      <p:tavLst>
                                        <p:tav tm="0">
                                          <p:val>
                                            <p:strVal val="#ppt_x"/>
                                          </p:val>
                                        </p:tav>
                                        <p:tav tm="100000">
                                          <p:val>
                                            <p:strVal val="#ppt_x"/>
                                          </p:val>
                                        </p:tav>
                                      </p:tavLst>
                                    </p:anim>
                                    <p:anim calcmode="lin" valueType="num">
                                      <p:cBhvr additive="base">
                                        <p:cTn id="40" dur="500" fill="hold"/>
                                        <p:tgtEl>
                                          <p:spTgt spid="34"/>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additive="base">
                                        <p:cTn id="44" dur="500" fill="hold"/>
                                        <p:tgtEl>
                                          <p:spTgt spid="39"/>
                                        </p:tgtEl>
                                        <p:attrNameLst>
                                          <p:attrName>ppt_x</p:attrName>
                                        </p:attrNameLst>
                                      </p:cBhvr>
                                      <p:tavLst>
                                        <p:tav tm="0">
                                          <p:val>
                                            <p:strVal val="#ppt_x"/>
                                          </p:val>
                                        </p:tav>
                                        <p:tav tm="100000">
                                          <p:val>
                                            <p:strVal val="#ppt_x"/>
                                          </p:val>
                                        </p:tav>
                                      </p:tavLst>
                                    </p:anim>
                                    <p:anim calcmode="lin" valueType="num">
                                      <p:cBhvr additive="base">
                                        <p:cTn id="45"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additive="base">
                                        <p:cTn id="50" dur="500" fill="hold"/>
                                        <p:tgtEl>
                                          <p:spTgt spid="19"/>
                                        </p:tgtEl>
                                        <p:attrNameLst>
                                          <p:attrName>ppt_x</p:attrName>
                                        </p:attrNameLst>
                                      </p:cBhvr>
                                      <p:tavLst>
                                        <p:tav tm="0">
                                          <p:val>
                                            <p:strVal val="#ppt_x"/>
                                          </p:val>
                                        </p:tav>
                                        <p:tav tm="100000">
                                          <p:val>
                                            <p:strVal val="#ppt_x"/>
                                          </p:val>
                                        </p:tav>
                                      </p:tavLst>
                                    </p:anim>
                                    <p:anim calcmode="lin" valueType="num">
                                      <p:cBhvr additive="base">
                                        <p:cTn id="51" dur="500" fill="hold"/>
                                        <p:tgtEl>
                                          <p:spTgt spid="19"/>
                                        </p:tgtEl>
                                        <p:attrNameLst>
                                          <p:attrName>ppt_y</p:attrName>
                                        </p:attrNameLst>
                                      </p:cBhvr>
                                      <p:tavLst>
                                        <p:tav tm="0">
                                          <p:val>
                                            <p:strVal val="1+#ppt_h/2"/>
                                          </p:val>
                                        </p:tav>
                                        <p:tav tm="100000">
                                          <p:val>
                                            <p:strVal val="#ppt_y"/>
                                          </p:val>
                                        </p:tav>
                                      </p:tavLst>
                                    </p:anim>
                                  </p:childTnLst>
                                </p:cTn>
                              </p:par>
                            </p:childTnLst>
                          </p:cTn>
                        </p:par>
                        <p:par>
                          <p:cTn id="52" fill="hold">
                            <p:stCondLst>
                              <p:cond delay="500"/>
                            </p:stCondLst>
                            <p:childTnLst>
                              <p:par>
                                <p:cTn id="53" presetID="2" presetClass="entr" presetSubtype="4" fill="hold" grpId="0" nodeType="afterEffect">
                                  <p:stCondLst>
                                    <p:cond delay="0"/>
                                  </p:stCondLst>
                                  <p:childTnLst>
                                    <p:set>
                                      <p:cBhvr>
                                        <p:cTn id="54" dur="1" fill="hold">
                                          <p:stCondLst>
                                            <p:cond delay="0"/>
                                          </p:stCondLst>
                                        </p:cTn>
                                        <p:tgtEl>
                                          <p:spTgt spid="33"/>
                                        </p:tgtEl>
                                        <p:attrNameLst>
                                          <p:attrName>style.visibility</p:attrName>
                                        </p:attrNameLst>
                                      </p:cBhvr>
                                      <p:to>
                                        <p:strVal val="visible"/>
                                      </p:to>
                                    </p:set>
                                    <p:anim calcmode="lin" valueType="num">
                                      <p:cBhvr additive="base">
                                        <p:cTn id="55" dur="500" fill="hold"/>
                                        <p:tgtEl>
                                          <p:spTgt spid="33"/>
                                        </p:tgtEl>
                                        <p:attrNameLst>
                                          <p:attrName>ppt_x</p:attrName>
                                        </p:attrNameLst>
                                      </p:cBhvr>
                                      <p:tavLst>
                                        <p:tav tm="0">
                                          <p:val>
                                            <p:strVal val="#ppt_x"/>
                                          </p:val>
                                        </p:tav>
                                        <p:tav tm="100000">
                                          <p:val>
                                            <p:strVal val="#ppt_x"/>
                                          </p:val>
                                        </p:tav>
                                      </p:tavLst>
                                    </p:anim>
                                    <p:anim calcmode="lin" valueType="num">
                                      <p:cBhvr additive="base">
                                        <p:cTn id="56" dur="500" fill="hold"/>
                                        <p:tgtEl>
                                          <p:spTgt spid="33"/>
                                        </p:tgtEl>
                                        <p:attrNameLst>
                                          <p:attrName>ppt_y</p:attrName>
                                        </p:attrNameLst>
                                      </p:cBhvr>
                                      <p:tavLst>
                                        <p:tav tm="0">
                                          <p:val>
                                            <p:strVal val="1+#ppt_h/2"/>
                                          </p:val>
                                        </p:tav>
                                        <p:tav tm="100000">
                                          <p:val>
                                            <p:strVal val="#ppt_y"/>
                                          </p:val>
                                        </p:tav>
                                      </p:tavLst>
                                    </p:anim>
                                  </p:childTnLst>
                                </p:cTn>
                              </p:par>
                            </p:childTnLst>
                          </p:cTn>
                        </p:par>
                        <p:par>
                          <p:cTn id="57" fill="hold">
                            <p:stCondLst>
                              <p:cond delay="1000"/>
                            </p:stCondLst>
                            <p:childTnLst>
                              <p:par>
                                <p:cTn id="58" presetID="2" presetClass="entr" presetSubtype="4" fill="hold" grpId="0" nodeType="afterEffect">
                                  <p:stCondLst>
                                    <p:cond delay="0"/>
                                  </p:stCondLst>
                                  <p:childTnLst>
                                    <p:set>
                                      <p:cBhvr>
                                        <p:cTn id="59" dur="1" fill="hold">
                                          <p:stCondLst>
                                            <p:cond delay="0"/>
                                          </p:stCondLst>
                                        </p:cTn>
                                        <p:tgtEl>
                                          <p:spTgt spid="38"/>
                                        </p:tgtEl>
                                        <p:attrNameLst>
                                          <p:attrName>style.visibility</p:attrName>
                                        </p:attrNameLst>
                                      </p:cBhvr>
                                      <p:to>
                                        <p:strVal val="visible"/>
                                      </p:to>
                                    </p:set>
                                    <p:anim calcmode="lin" valueType="num">
                                      <p:cBhvr additive="base">
                                        <p:cTn id="60" dur="500" fill="hold"/>
                                        <p:tgtEl>
                                          <p:spTgt spid="38"/>
                                        </p:tgtEl>
                                        <p:attrNameLst>
                                          <p:attrName>ppt_x</p:attrName>
                                        </p:attrNameLst>
                                      </p:cBhvr>
                                      <p:tavLst>
                                        <p:tav tm="0">
                                          <p:val>
                                            <p:strVal val="#ppt_x"/>
                                          </p:val>
                                        </p:tav>
                                        <p:tav tm="100000">
                                          <p:val>
                                            <p:strVal val="#ppt_x"/>
                                          </p:val>
                                        </p:tav>
                                      </p:tavLst>
                                    </p:anim>
                                    <p:anim calcmode="lin" valueType="num">
                                      <p:cBhvr additive="base">
                                        <p:cTn id="61"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4" grpId="0" animBg="1"/>
      <p:bldP spid="29" grpId="0" animBg="1"/>
      <p:bldP spid="33" grpId="0" animBg="1"/>
      <p:bldP spid="34" grpId="0" animBg="1"/>
      <p:bldP spid="35" grpId="0" animBg="1"/>
      <p:bldP spid="36" grpId="0" animBg="1"/>
      <p:bldP spid="38" grpId="0" animBg="1"/>
      <p:bldP spid="39" grpId="0" animBg="1"/>
      <p:bldP spid="40"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تحديات التعاقب الإداري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أهم سمات عملية إدارة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BFE04B0C-211A-892A-C7BE-DC43FBB425C1}"/>
              </a:ext>
            </a:extLst>
          </p:cNvPr>
          <p:cNvSpPr txBox="1"/>
          <p:nvPr/>
        </p:nvSpPr>
        <p:spPr>
          <a:xfrm>
            <a:off x="1073888" y="1006678"/>
            <a:ext cx="10026503" cy="2397451"/>
          </a:xfrm>
          <a:prstGeom prst="rect">
            <a:avLst/>
          </a:prstGeom>
          <a:noFill/>
        </p:spPr>
        <p:txBody>
          <a:bodyPr wrap="square">
            <a:spAutoFit/>
          </a:bodyPr>
          <a:lstStyle/>
          <a:p>
            <a:pPr marL="342900" marR="0" lvl="0" indent="-342900" algn="just" rtl="1">
              <a:lnSpc>
                <a:spcPct val="107000"/>
              </a:lnSpc>
              <a:spcBef>
                <a:spcPts val="0"/>
              </a:spcBef>
              <a:spcAft>
                <a:spcPts val="0"/>
              </a:spcAft>
              <a:buClr>
                <a:srgbClr val="0070C0"/>
              </a:buClr>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جهد هيكلي مخطط:</a:t>
            </a:r>
            <a:r>
              <a:rPr lang="ar-SA"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يهدف إلى توفير القيادات واستمرارها في شغل الوظائف المحورية للمنظمة، وتنمية رأس المال البشري اللازم لمستقبل المنظمة؛ من خلال خطوات منهجية مستمرة.</a:t>
            </a:r>
            <a:endParaRPr lang="en-GB"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07000"/>
              </a:lnSpc>
              <a:spcBef>
                <a:spcPts val="0"/>
              </a:spcBef>
              <a:spcAft>
                <a:spcPts val="0"/>
              </a:spcAft>
              <a:buClr>
                <a:srgbClr val="0070C0"/>
              </a:buClr>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عملية متطورة وممتدة:</a:t>
            </a:r>
            <a:r>
              <a:rPr lang="ar-SA"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بمعنى أنها لا تهدف فقط إلى كتابة اسم معين في مربع أو صندوق معين يحمل اسماً لوظيفة قيادية معينة، بل تهدف إلى إعداد وتوفير عدة قيادات تملك القدرة والفعالية لشغل عدة مواقع قيادية وفي عدة دوائر.</a:t>
            </a:r>
          </a:p>
        </p:txBody>
      </p:sp>
      <p:pic>
        <p:nvPicPr>
          <p:cNvPr id="8" name="Picture 7">
            <a:extLst>
              <a:ext uri="{FF2B5EF4-FFF2-40B4-BE49-F238E27FC236}">
                <a16:creationId xmlns:a16="http://schemas.microsoft.com/office/drawing/2014/main" id="{583C6DB4-EE23-8FAF-016C-CF3BC99308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71013" y="2857500"/>
            <a:ext cx="5657850" cy="4000500"/>
          </a:xfrm>
          <a:prstGeom prst="rect">
            <a:avLst/>
          </a:prstGeom>
        </p:spPr>
      </p:pic>
    </p:spTree>
    <p:extLst>
      <p:ext uri="{BB962C8B-B14F-4D97-AF65-F5344CB8AC3E}">
        <p14:creationId xmlns:p14="http://schemas.microsoft.com/office/powerpoint/2010/main" val="3066510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تحديات التعاقب الإداري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أهم سمات عملية إدارة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BFE04B0C-211A-892A-C7BE-DC43FBB425C1}"/>
              </a:ext>
            </a:extLst>
          </p:cNvPr>
          <p:cNvSpPr txBox="1"/>
          <p:nvPr/>
        </p:nvSpPr>
        <p:spPr>
          <a:xfrm>
            <a:off x="1734457" y="1006678"/>
            <a:ext cx="8723085" cy="1475404"/>
          </a:xfrm>
          <a:prstGeom prst="rect">
            <a:avLst/>
          </a:prstGeom>
          <a:noFill/>
        </p:spPr>
        <p:txBody>
          <a:bodyPr wrap="square">
            <a:spAutoFit/>
          </a:bodyPr>
          <a:lstStyle/>
          <a:p>
            <a:pPr marL="342900" marR="0" lvl="0" indent="-342900" algn="just" rtl="1">
              <a:lnSpc>
                <a:spcPct val="107000"/>
              </a:lnSpc>
              <a:spcBef>
                <a:spcPts val="0"/>
              </a:spcBef>
              <a:spcAft>
                <a:spcPts val="800"/>
              </a:spcAft>
              <a:buClr>
                <a:srgbClr val="0070C0"/>
              </a:buClr>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لا تنعزل عن استراتيجيات وبرامج العمل الأُخرى في المنظمة:</a:t>
            </a:r>
            <a:r>
              <a:rPr lang="ar-SA"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برامج التعاقب القيادي ترتبط باستراتيجياتِ وخططِ ومتطلباتِ المنظمة ونمط الكفاءات والمهارات التي يتطلبها التنفيذ السليم لهذه الاستراتيجيات.</a:t>
            </a:r>
            <a:endParaRPr lang="en-GB"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p:txBody>
      </p:sp>
      <p:pic>
        <p:nvPicPr>
          <p:cNvPr id="8" name="Picture 7">
            <a:extLst>
              <a:ext uri="{FF2B5EF4-FFF2-40B4-BE49-F238E27FC236}">
                <a16:creationId xmlns:a16="http://schemas.microsoft.com/office/drawing/2014/main" id="{583C6DB4-EE23-8FAF-016C-CF3BC99308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67074" y="2375669"/>
            <a:ext cx="5657850" cy="4000500"/>
          </a:xfrm>
          <a:prstGeom prst="rect">
            <a:avLst/>
          </a:prstGeom>
        </p:spPr>
      </p:pic>
    </p:spTree>
    <p:extLst>
      <p:ext uri="{BB962C8B-B14F-4D97-AF65-F5344CB8AC3E}">
        <p14:creationId xmlns:p14="http://schemas.microsoft.com/office/powerpoint/2010/main" val="15045519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الفرق بين تخطيط التعاقب القيادي والإحلال الوظيفي</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aphicFrame>
        <p:nvGraphicFramePr>
          <p:cNvPr id="4" name="Table 3">
            <a:extLst>
              <a:ext uri="{FF2B5EF4-FFF2-40B4-BE49-F238E27FC236}">
                <a16:creationId xmlns:a16="http://schemas.microsoft.com/office/drawing/2014/main" id="{1725B6D5-CE8B-2436-4761-D2AC1AC835DA}"/>
              </a:ext>
            </a:extLst>
          </p:cNvPr>
          <p:cNvGraphicFramePr>
            <a:graphicFrameLocks noGrp="1"/>
          </p:cNvGraphicFramePr>
          <p:nvPr>
            <p:extLst>
              <p:ext uri="{D42A27DB-BD31-4B8C-83A1-F6EECF244321}">
                <p14:modId xmlns:p14="http://schemas.microsoft.com/office/powerpoint/2010/main" val="1146233702"/>
              </p:ext>
            </p:extLst>
          </p:nvPr>
        </p:nvGraphicFramePr>
        <p:xfrm>
          <a:off x="2167895" y="861596"/>
          <a:ext cx="7856208" cy="5446864"/>
        </p:xfrm>
        <a:graphic>
          <a:graphicData uri="http://schemas.openxmlformats.org/drawingml/2006/table">
            <a:tbl>
              <a:tblPr firstRow="1" firstCol="1" bandRow="1"/>
              <a:tblGrid>
                <a:gridCol w="4202283">
                  <a:extLst>
                    <a:ext uri="{9D8B030D-6E8A-4147-A177-3AD203B41FA5}">
                      <a16:colId xmlns:a16="http://schemas.microsoft.com/office/drawing/2014/main" val="123322300"/>
                    </a:ext>
                  </a:extLst>
                </a:gridCol>
                <a:gridCol w="2049660">
                  <a:extLst>
                    <a:ext uri="{9D8B030D-6E8A-4147-A177-3AD203B41FA5}">
                      <a16:colId xmlns:a16="http://schemas.microsoft.com/office/drawing/2014/main" val="4244676970"/>
                    </a:ext>
                  </a:extLst>
                </a:gridCol>
                <a:gridCol w="1604265">
                  <a:extLst>
                    <a:ext uri="{9D8B030D-6E8A-4147-A177-3AD203B41FA5}">
                      <a16:colId xmlns:a16="http://schemas.microsoft.com/office/drawing/2014/main" val="508938185"/>
                    </a:ext>
                  </a:extLst>
                </a:gridCol>
              </a:tblGrid>
              <a:tr h="532757">
                <a:tc>
                  <a:txBody>
                    <a:bodyPr/>
                    <a:lstStyle/>
                    <a:p>
                      <a:pPr marL="0" marR="0" algn="ctr" rtl="1">
                        <a:lnSpc>
                          <a:spcPct val="100000"/>
                        </a:lnSpc>
                        <a:spcBef>
                          <a:spcPts val="0"/>
                        </a:spcBef>
                        <a:spcAft>
                          <a:spcPts val="0"/>
                        </a:spcAft>
                      </a:pPr>
                      <a:r>
                        <a:rPr lang="ar-SA" sz="2000" b="1">
                          <a:solidFill>
                            <a:srgbClr val="000080"/>
                          </a:solidFill>
                          <a:effectLst/>
                          <a:latin typeface="Times New Roman" panose="02020603050405020304" pitchFamily="18" charset="0"/>
                          <a:ea typeface="Times New Roman" panose="02020603050405020304" pitchFamily="18" charset="0"/>
                          <a:cs typeface="Adobe Arabic" panose="02040503050201020203" pitchFamily="18" charset="-78"/>
                        </a:rPr>
                        <a:t>تخطيط التعاقب القيادي المؤسسي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0000"/>
                        </a:lnSpc>
                        <a:spcBef>
                          <a:spcPts val="0"/>
                        </a:spcBef>
                        <a:spcAft>
                          <a:spcPts val="0"/>
                        </a:spcAft>
                      </a:pPr>
                      <a:r>
                        <a:rPr lang="ar-SA" sz="2000" b="1">
                          <a:solidFill>
                            <a:srgbClr val="000080"/>
                          </a:solidFill>
                          <a:effectLst/>
                          <a:latin typeface="Times New Roman" panose="02020603050405020304" pitchFamily="18" charset="0"/>
                          <a:ea typeface="Times New Roman" panose="02020603050405020304" pitchFamily="18" charset="0"/>
                          <a:cs typeface="Adobe Arabic" panose="02040503050201020203" pitchFamily="18" charset="-78"/>
                        </a:rPr>
                        <a:t>تخطيط الاحلال الوظيفي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marL="0" marR="0" algn="ctr" rtl="1">
                        <a:lnSpc>
                          <a:spcPct val="100000"/>
                        </a:lnSpc>
                        <a:spcBef>
                          <a:spcPts val="0"/>
                        </a:spcBef>
                        <a:spcAft>
                          <a:spcPts val="0"/>
                        </a:spcAft>
                      </a:pPr>
                      <a:r>
                        <a:rPr lang="ar-SA" sz="2000" b="1">
                          <a:solidFill>
                            <a:srgbClr val="000080"/>
                          </a:solidFill>
                          <a:effectLst/>
                          <a:latin typeface="Times New Roman" panose="02020603050405020304" pitchFamily="18" charset="0"/>
                          <a:ea typeface="Times New Roman" panose="02020603050405020304" pitchFamily="18" charset="0"/>
                          <a:cs typeface="Adobe Arabic" panose="02040503050201020203" pitchFamily="18" charset="-78"/>
                        </a:rPr>
                        <a:t>وجه المقارنة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524080829"/>
                  </a:ext>
                </a:extLst>
              </a:tr>
              <a:tr h="532757">
                <a:tc>
                  <a:txBody>
                    <a:bodyPr/>
                    <a:lstStyle/>
                    <a:p>
                      <a:pPr marL="0" marR="0" algn="ct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36 شهر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6 شهور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الإطار الزمني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4247116183"/>
                  </a:ext>
                </a:extLst>
              </a:tr>
              <a:tr h="264923">
                <a:tc>
                  <a:txBody>
                    <a:bodyPr/>
                    <a:lstStyle/>
                    <a:p>
                      <a:pPr marL="0" marR="0" algn="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مرشحين لديهم امكانيات للتطوير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أفضل مرشح متاح في هذا الوقت</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الموارد</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475261785"/>
                  </a:ext>
                </a:extLst>
              </a:tr>
              <a:tr h="711314">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تحديد جيد للمرشحين ذوي الامكانيات العالية مقدماً</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اختيار ووضع المرشح المفضل المتاح</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مستوى التخطيط</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0402151"/>
                  </a:ext>
                </a:extLst>
              </a:tr>
              <a:tr h="532757">
                <a:tc>
                  <a:txBody>
                    <a:bodyPr/>
                    <a:lstStyle/>
                    <a:p>
                      <a:pPr marL="0" marR="0" algn="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تطوير مجموعة من المواهب بشكل عام</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خط عامودي من التعاقب داخل الادارة او بحث خارجي</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محور الاختبار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20773781"/>
                  </a:ext>
                </a:extLst>
              </a:tr>
              <a:tr h="622036">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تخطيط تطويري مكثف مع خطط واهداف محددة توضع لكل شخص مقدماً</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تدريب فوري على العمل للشخص الجديد</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خطط التطوير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129560301"/>
                  </a:ext>
                </a:extLst>
              </a:tr>
              <a:tr h="532757">
                <a:tc>
                  <a:txBody>
                    <a:bodyPr/>
                    <a:lstStyle/>
                    <a:p>
                      <a:pPr marL="0" marR="0" algn="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نتيجة لمدخلات ومناقشات عدد من قيادات المؤسسة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من قبل المدير التنفيذي او لجنة مقابلة صغيرة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اتخاذ القرار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1042934888"/>
                  </a:ext>
                </a:extLst>
              </a:tr>
              <a:tr h="622036">
                <a:tc>
                  <a:txBody>
                    <a:bodyPr/>
                    <a:lstStyle/>
                    <a:p>
                      <a:pPr marL="0" marR="0" algn="r" rtl="1">
                        <a:lnSpc>
                          <a:spcPct val="100000"/>
                        </a:lnSpc>
                        <a:spcBef>
                          <a:spcPts val="0"/>
                        </a:spcBef>
                        <a:spcAft>
                          <a:spcPts val="0"/>
                        </a:spcAft>
                      </a:pPr>
                      <a:r>
                        <a:rPr lang="ar-SA" sz="20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تقييمات متعددة على مر الزمن من قبل مديرين مختلفين على مهام وظيفية متنوعة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الاداء السابق في الوظيفة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القدرات الواضحة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r" rtl="1">
                        <a:lnSpc>
                          <a:spcPct val="100000"/>
                        </a:lnSpc>
                        <a:spcBef>
                          <a:spcPts val="0"/>
                        </a:spcBef>
                        <a:spcAft>
                          <a:spcPts val="0"/>
                        </a:spcAft>
                      </a:pPr>
                      <a:r>
                        <a:rPr lang="ar-SA" sz="2000" dirty="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التقدم الوظيفي في الوقت الراهن</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rtl="1">
                        <a:lnSpc>
                          <a:spcPct val="100000"/>
                        </a:lnSpc>
                        <a:spcBef>
                          <a:spcPts val="0"/>
                        </a:spcBef>
                        <a:spcAft>
                          <a:spcPts val="0"/>
                        </a:spcAft>
                      </a:pPr>
                      <a:r>
                        <a:rPr lang="ar-SA" sz="2000" dirty="0">
                          <a:solidFill>
                            <a:srgbClr val="C00000"/>
                          </a:solidFill>
                          <a:effectLst/>
                          <a:latin typeface="Times New Roman" panose="02020603050405020304" pitchFamily="18" charset="0"/>
                          <a:ea typeface="Times New Roman" panose="02020603050405020304" pitchFamily="18" charset="0"/>
                          <a:cs typeface="Adobe Arabic" panose="02040503050201020203" pitchFamily="18" charset="-78"/>
                        </a:rPr>
                        <a:t>تقييم النتائج</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9408" marR="19408"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extLst>
                  <a:ext uri="{0D108BD9-81ED-4DB2-BD59-A6C34878D82A}">
                    <a16:rowId xmlns:a16="http://schemas.microsoft.com/office/drawing/2014/main" val="3784680699"/>
                  </a:ext>
                </a:extLst>
              </a:tr>
            </a:tbl>
          </a:graphicData>
        </a:graphic>
      </p:graphicFrame>
    </p:spTree>
    <p:extLst>
      <p:ext uri="{BB962C8B-B14F-4D97-AF65-F5344CB8AC3E}">
        <p14:creationId xmlns:p14="http://schemas.microsoft.com/office/powerpoint/2010/main" val="31818664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أهمية تخطيط تعاقب القيادات</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4" name="Group 33">
            <a:extLst>
              <a:ext uri="{FF2B5EF4-FFF2-40B4-BE49-F238E27FC236}">
                <a16:creationId xmlns:a16="http://schemas.microsoft.com/office/drawing/2014/main" id="{BF85803A-9F25-98B6-5D82-EE7BF7F81B79}"/>
              </a:ext>
            </a:extLst>
          </p:cNvPr>
          <p:cNvGrpSpPr/>
          <p:nvPr/>
        </p:nvGrpSpPr>
        <p:grpSpPr>
          <a:xfrm>
            <a:off x="2275832" y="955577"/>
            <a:ext cx="7640335" cy="5243203"/>
            <a:chOff x="3230245" y="987476"/>
            <a:chExt cx="5731510" cy="3933266"/>
          </a:xfrm>
        </p:grpSpPr>
        <p:grpSp>
          <p:nvGrpSpPr>
            <p:cNvPr id="3" name="Group 2">
              <a:extLst>
                <a:ext uri="{FF2B5EF4-FFF2-40B4-BE49-F238E27FC236}">
                  <a16:creationId xmlns:a16="http://schemas.microsoft.com/office/drawing/2014/main" id="{990CF760-7AEC-EAA3-D5A9-5AA70FD923C0}"/>
                </a:ext>
              </a:extLst>
            </p:cNvPr>
            <p:cNvGrpSpPr>
              <a:grpSpLocks/>
            </p:cNvGrpSpPr>
            <p:nvPr/>
          </p:nvGrpSpPr>
          <p:grpSpPr bwMode="auto">
            <a:xfrm flipH="1">
              <a:off x="3230245" y="987476"/>
              <a:ext cx="5731510" cy="927734"/>
              <a:chOff x="0" y="0"/>
              <a:chExt cx="57353" cy="9288"/>
            </a:xfrm>
          </p:grpSpPr>
          <p:grpSp>
            <p:nvGrpSpPr>
              <p:cNvPr id="4" name="Google Shape;899;p19">
                <a:extLst>
                  <a:ext uri="{FF2B5EF4-FFF2-40B4-BE49-F238E27FC236}">
                    <a16:creationId xmlns:a16="http://schemas.microsoft.com/office/drawing/2014/main" id="{73406814-192D-6604-D5E0-E66EAE8E1503}"/>
                  </a:ext>
                </a:extLst>
              </p:cNvPr>
              <p:cNvGrpSpPr>
                <a:grpSpLocks/>
              </p:cNvGrpSpPr>
              <p:nvPr/>
            </p:nvGrpSpPr>
            <p:grpSpPr bwMode="auto">
              <a:xfrm>
                <a:off x="0" y="0"/>
                <a:ext cx="57353" cy="9288"/>
                <a:chOff x="0" y="0"/>
                <a:chExt cx="57353" cy="9288"/>
              </a:xfrm>
            </p:grpSpPr>
            <p:sp>
              <p:nvSpPr>
                <p:cNvPr id="8" name="Google Shape;900;p19">
                  <a:extLst>
                    <a:ext uri="{FF2B5EF4-FFF2-40B4-BE49-F238E27FC236}">
                      <a16:creationId xmlns:a16="http://schemas.microsoft.com/office/drawing/2014/main" id="{151A13B6-9470-72A4-E848-A53B3497CAB7}"/>
                    </a:ext>
                  </a:extLst>
                </p:cNvPr>
                <p:cNvSpPr>
                  <a:spLocks/>
                </p:cNvSpPr>
                <p:nvPr/>
              </p:nvSpPr>
              <p:spPr bwMode="auto">
                <a:xfrm>
                  <a:off x="5500" y="1227"/>
                  <a:ext cx="51853" cy="6834"/>
                </a:xfrm>
                <a:custGeom>
                  <a:avLst/>
                  <a:gdLst>
                    <a:gd name="T0" fmla="*/ 0 w 162807"/>
                    <a:gd name="T1" fmla="*/ 0 h 23968"/>
                    <a:gd name="T2" fmla="*/ 0 w 162807"/>
                    <a:gd name="T3" fmla="*/ 6834 h 23968"/>
                    <a:gd name="T4" fmla="*/ 48034 w 162807"/>
                    <a:gd name="T5" fmla="*/ 6834 h 23968"/>
                    <a:gd name="T6" fmla="*/ 51853 w 162807"/>
                    <a:gd name="T7" fmla="*/ 3415 h 23968"/>
                    <a:gd name="T8" fmla="*/ 48034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grpSp>
              <p:nvGrpSpPr>
                <p:cNvPr id="10" name="Google Shape;901;p19">
                  <a:extLst>
                    <a:ext uri="{FF2B5EF4-FFF2-40B4-BE49-F238E27FC236}">
                      <a16:creationId xmlns:a16="http://schemas.microsoft.com/office/drawing/2014/main" id="{86614AE5-7FAF-D5E2-E59B-4B33B15B1139}"/>
                    </a:ext>
                  </a:extLst>
                </p:cNvPr>
                <p:cNvGrpSpPr>
                  <a:grpSpLocks/>
                </p:cNvGrpSpPr>
                <p:nvPr/>
              </p:nvGrpSpPr>
              <p:grpSpPr bwMode="auto">
                <a:xfrm>
                  <a:off x="0" y="0"/>
                  <a:ext cx="56782" cy="9288"/>
                  <a:chOff x="0" y="0"/>
                  <a:chExt cx="56782" cy="9288"/>
                </a:xfrm>
              </p:grpSpPr>
              <p:sp>
                <p:nvSpPr>
                  <p:cNvPr id="11" name="Google Shape;903;p19">
                    <a:extLst>
                      <a:ext uri="{FF2B5EF4-FFF2-40B4-BE49-F238E27FC236}">
                        <a16:creationId xmlns:a16="http://schemas.microsoft.com/office/drawing/2014/main" id="{22041465-0B50-179F-F3C9-84BFA7BBCDF6}"/>
                      </a:ext>
                    </a:extLst>
                  </p:cNvPr>
                  <p:cNvSpPr>
                    <a:spLocks/>
                  </p:cNvSpPr>
                  <p:nvPr/>
                </p:nvSpPr>
                <p:spPr bwMode="auto">
                  <a:xfrm>
                    <a:off x="0" y="0"/>
                    <a:ext cx="9563" cy="9288"/>
                  </a:xfrm>
                  <a:custGeom>
                    <a:avLst/>
                    <a:gdLst>
                      <a:gd name="T0" fmla="*/ 4780 w 33540"/>
                      <a:gd name="T1" fmla="*/ 0 h 32573"/>
                      <a:gd name="T2" fmla="*/ 3782 w 33540"/>
                      <a:gd name="T3" fmla="*/ 413 h 32573"/>
                      <a:gd name="T4" fmla="*/ 550 w 33540"/>
                      <a:gd name="T5" fmla="*/ 3645 h 32573"/>
                      <a:gd name="T6" fmla="*/ 550 w 33540"/>
                      <a:gd name="T7" fmla="*/ 5644 h 32573"/>
                      <a:gd name="T8" fmla="*/ 3782 w 33540"/>
                      <a:gd name="T9" fmla="*/ 8873 h 32573"/>
                      <a:gd name="T10" fmla="*/ 4780 w 33540"/>
                      <a:gd name="T11" fmla="*/ 9288 h 32573"/>
                      <a:gd name="T12" fmla="*/ 5781 w 33540"/>
                      <a:gd name="T13" fmla="*/ 8873 h 32573"/>
                      <a:gd name="T14" fmla="*/ 9010 w 33540"/>
                      <a:gd name="T15" fmla="*/ 5644 h 32573"/>
                      <a:gd name="T16" fmla="*/ 9010 w 33540"/>
                      <a:gd name="T17" fmla="*/ 3645 h 32573"/>
                      <a:gd name="T18" fmla="*/ 5781 w 33540"/>
                      <a:gd name="T19" fmla="*/ 413 h 32573"/>
                      <a:gd name="T20" fmla="*/ 4780 w 33540"/>
                      <a:gd name="T21" fmla="*/ 0 h 32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2" name="Google Shape;904;p19">
                    <a:extLst>
                      <a:ext uri="{FF2B5EF4-FFF2-40B4-BE49-F238E27FC236}">
                        <a16:creationId xmlns:a16="http://schemas.microsoft.com/office/drawing/2014/main" id="{D3BF122B-4695-9DA0-B282-52FDAE134CF0}"/>
                      </a:ext>
                    </a:extLst>
                  </p:cNvPr>
                  <p:cNvSpPr>
                    <a:spLocks/>
                  </p:cNvSpPr>
                  <p:nvPr/>
                </p:nvSpPr>
                <p:spPr bwMode="auto">
                  <a:xfrm>
                    <a:off x="819" y="969"/>
                    <a:ext cx="7765" cy="7585"/>
                  </a:xfrm>
                  <a:custGeom>
                    <a:avLst/>
                    <a:gdLst>
                      <a:gd name="T0" fmla="*/ 3882 w 27230"/>
                      <a:gd name="T1" fmla="*/ 0 h 26599"/>
                      <a:gd name="T2" fmla="*/ 3232 w 27230"/>
                      <a:gd name="T3" fmla="*/ 270 h 26599"/>
                      <a:gd name="T4" fmla="*/ 360 w 27230"/>
                      <a:gd name="T5" fmla="*/ 3142 h 26599"/>
                      <a:gd name="T6" fmla="*/ 360 w 27230"/>
                      <a:gd name="T7" fmla="*/ 4439 h 26599"/>
                      <a:gd name="T8" fmla="*/ 3232 w 27230"/>
                      <a:gd name="T9" fmla="*/ 7315 h 26599"/>
                      <a:gd name="T10" fmla="*/ 3882 w 27230"/>
                      <a:gd name="T11" fmla="*/ 7585 h 26599"/>
                      <a:gd name="T12" fmla="*/ 4529 w 27230"/>
                      <a:gd name="T13" fmla="*/ 7315 h 26599"/>
                      <a:gd name="T14" fmla="*/ 7405 w 27230"/>
                      <a:gd name="T15" fmla="*/ 4439 h 26599"/>
                      <a:gd name="T16" fmla="*/ 7405 w 27230"/>
                      <a:gd name="T17" fmla="*/ 3142 h 26599"/>
                      <a:gd name="T18" fmla="*/ 4529 w 27230"/>
                      <a:gd name="T19" fmla="*/ 270 h 26599"/>
                      <a:gd name="T20" fmla="*/ 3882 w 27230"/>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30"/>
                      <a:gd name="T34" fmla="*/ 0 h 26599"/>
                      <a:gd name="T35" fmla="*/ 27230 w 27230"/>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dirty="0">
                        <a:solidFill>
                          <a:srgbClr val="FFFFFF"/>
                        </a:solidFill>
                        <a:effectLst/>
                        <a:latin typeface="Times New Roman" panose="02020603050405020304" pitchFamily="18" charset="0"/>
                        <a:ea typeface="Calibri" panose="020F0502020204030204" pitchFamily="34" charset="0"/>
                        <a:cs typeface="+mj-cs"/>
                      </a:rPr>
                      <a:t>01</a:t>
                    </a:r>
                    <a:endParaRPr lang="en-GB" sz="2800" dirty="0">
                      <a:solidFill>
                        <a:srgbClr val="000000"/>
                      </a:solidFill>
                      <a:effectLst/>
                      <a:latin typeface="Times New Roman" panose="02020603050405020304" pitchFamily="18" charset="0"/>
                      <a:ea typeface="Calibri" panose="020F0502020204030204" pitchFamily="34" charset="0"/>
                      <a:cs typeface="+mj-cs"/>
                    </a:endParaRPr>
                  </a:p>
                </p:txBody>
              </p:sp>
              <p:sp>
                <p:nvSpPr>
                  <p:cNvPr id="13" name="Google Shape;907;p19">
                    <a:extLst>
                      <a:ext uri="{FF2B5EF4-FFF2-40B4-BE49-F238E27FC236}">
                        <a16:creationId xmlns:a16="http://schemas.microsoft.com/office/drawing/2014/main" id="{CAB57449-02A5-51B1-964B-E3EBD5F13024}"/>
                      </a:ext>
                    </a:extLst>
                  </p:cNvPr>
                  <p:cNvSpPr txBox="1">
                    <a:spLocks noChangeArrowheads="1"/>
                  </p:cNvSpPr>
                  <p:nvPr/>
                </p:nvSpPr>
                <p:spPr bwMode="auto">
                  <a:xfrm>
                    <a:off x="10681" y="1047"/>
                    <a:ext cx="46101"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تحديد احتياجات ومتطلبات التوجهات الاستراتيجية الجديدة.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7" name="Google Shape;930;p19">
                <a:extLst>
                  <a:ext uri="{FF2B5EF4-FFF2-40B4-BE49-F238E27FC236}">
                    <a16:creationId xmlns:a16="http://schemas.microsoft.com/office/drawing/2014/main" id="{838D9A36-354C-8EC3-EBF1-87419BCED1ED}"/>
                  </a:ext>
                </a:extLst>
              </p:cNvPr>
              <p:cNvSpPr>
                <a:spLocks/>
              </p:cNvSpPr>
              <p:nvPr/>
            </p:nvSpPr>
            <p:spPr bwMode="auto">
              <a:xfrm>
                <a:off x="48396" y="4104"/>
                <a:ext cx="214" cy="215"/>
              </a:xfrm>
              <a:custGeom>
                <a:avLst/>
                <a:gdLst>
                  <a:gd name="T0" fmla="*/ 107 w 694"/>
                  <a:gd name="T1" fmla="*/ 0 h 695"/>
                  <a:gd name="T2" fmla="*/ 0 w 694"/>
                  <a:gd name="T3" fmla="*/ 108 h 695"/>
                  <a:gd name="T4" fmla="*/ 107 w 694"/>
                  <a:gd name="T5" fmla="*/ 215 h 695"/>
                  <a:gd name="T6" fmla="*/ 214 w 694"/>
                  <a:gd name="T7" fmla="*/ 108 h 695"/>
                  <a:gd name="T8" fmla="*/ 107 w 694"/>
                  <a:gd name="T9" fmla="*/ 0 h 6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grpSp>
        <p:grpSp>
          <p:nvGrpSpPr>
            <p:cNvPr id="14" name="Group 13">
              <a:extLst>
                <a:ext uri="{FF2B5EF4-FFF2-40B4-BE49-F238E27FC236}">
                  <a16:creationId xmlns:a16="http://schemas.microsoft.com/office/drawing/2014/main" id="{ACC672EC-2361-9107-6222-8E1992278C9B}"/>
                </a:ext>
              </a:extLst>
            </p:cNvPr>
            <p:cNvGrpSpPr>
              <a:grpSpLocks/>
            </p:cNvGrpSpPr>
            <p:nvPr/>
          </p:nvGrpSpPr>
          <p:grpSpPr bwMode="auto">
            <a:xfrm>
              <a:off x="3234055" y="1952667"/>
              <a:ext cx="5723890" cy="928370"/>
              <a:chOff x="0" y="0"/>
              <a:chExt cx="57238" cy="9283"/>
            </a:xfrm>
          </p:grpSpPr>
          <p:grpSp>
            <p:nvGrpSpPr>
              <p:cNvPr id="15" name="Google Shape;908;p19">
                <a:extLst>
                  <a:ext uri="{FF2B5EF4-FFF2-40B4-BE49-F238E27FC236}">
                    <a16:creationId xmlns:a16="http://schemas.microsoft.com/office/drawing/2014/main" id="{51F87652-033F-B172-E227-478C34D59CD1}"/>
                  </a:ext>
                </a:extLst>
              </p:cNvPr>
              <p:cNvGrpSpPr>
                <a:grpSpLocks/>
              </p:cNvGrpSpPr>
              <p:nvPr/>
            </p:nvGrpSpPr>
            <p:grpSpPr bwMode="auto">
              <a:xfrm>
                <a:off x="0" y="0"/>
                <a:ext cx="57238" cy="9283"/>
                <a:chOff x="0" y="0"/>
                <a:chExt cx="57250" cy="9288"/>
              </a:xfrm>
            </p:grpSpPr>
            <p:sp>
              <p:nvSpPr>
                <p:cNvPr id="17" name="Google Shape;909;p19">
                  <a:extLst>
                    <a:ext uri="{FF2B5EF4-FFF2-40B4-BE49-F238E27FC236}">
                      <a16:creationId xmlns:a16="http://schemas.microsoft.com/office/drawing/2014/main" id="{314A43D3-3978-0BD6-81B1-E28842AAD31B}"/>
                    </a:ext>
                  </a:extLst>
                </p:cNvPr>
                <p:cNvSpPr>
                  <a:spLocks/>
                </p:cNvSpPr>
                <p:nvPr/>
              </p:nvSpPr>
              <p:spPr bwMode="auto">
                <a:xfrm>
                  <a:off x="5510" y="1264"/>
                  <a:ext cx="51740" cy="6835"/>
                </a:xfrm>
                <a:custGeom>
                  <a:avLst/>
                  <a:gdLst>
                    <a:gd name="T0" fmla="*/ 0 w 162807"/>
                    <a:gd name="T1" fmla="*/ 0 h 23968"/>
                    <a:gd name="T2" fmla="*/ 0 w 162807"/>
                    <a:gd name="T3" fmla="*/ 6835 h 23968"/>
                    <a:gd name="T4" fmla="*/ 47930 w 162807"/>
                    <a:gd name="T5" fmla="*/ 6835 h 23968"/>
                    <a:gd name="T6" fmla="*/ 51740 w 162807"/>
                    <a:gd name="T7" fmla="*/ 3419 h 23968"/>
                    <a:gd name="T8" fmla="*/ 47930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rgbClr val="00B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18" name="Google Shape;910;p19">
                  <a:extLst>
                    <a:ext uri="{FF2B5EF4-FFF2-40B4-BE49-F238E27FC236}">
                      <a16:creationId xmlns:a16="http://schemas.microsoft.com/office/drawing/2014/main" id="{EF0513C4-5D74-86C9-DB82-18BC8A291DC6}"/>
                    </a:ext>
                  </a:extLst>
                </p:cNvPr>
                <p:cNvSpPr>
                  <a:spLocks/>
                </p:cNvSpPr>
                <p:nvPr/>
              </p:nvSpPr>
              <p:spPr bwMode="auto">
                <a:xfrm>
                  <a:off x="0" y="0"/>
                  <a:ext cx="9567" cy="9288"/>
                </a:xfrm>
                <a:custGeom>
                  <a:avLst/>
                  <a:gdLst>
                    <a:gd name="T0" fmla="*/ 4784 w 33553"/>
                    <a:gd name="T1" fmla="*/ 0 h 32574"/>
                    <a:gd name="T2" fmla="*/ 3782 w 33553"/>
                    <a:gd name="T3" fmla="*/ 413 h 32574"/>
                    <a:gd name="T4" fmla="*/ 554 w 33553"/>
                    <a:gd name="T5" fmla="*/ 3645 h 32574"/>
                    <a:gd name="T6" fmla="*/ 554 w 33553"/>
                    <a:gd name="T7" fmla="*/ 5644 h 32574"/>
                    <a:gd name="T8" fmla="*/ 3782 w 33553"/>
                    <a:gd name="T9" fmla="*/ 8873 h 32574"/>
                    <a:gd name="T10" fmla="*/ 4784 w 33553"/>
                    <a:gd name="T11" fmla="*/ 9288 h 32574"/>
                    <a:gd name="T12" fmla="*/ 5785 w 33553"/>
                    <a:gd name="T13" fmla="*/ 8873 h 32574"/>
                    <a:gd name="T14" fmla="*/ 9014 w 33553"/>
                    <a:gd name="T15" fmla="*/ 5644 h 32574"/>
                    <a:gd name="T16" fmla="*/ 9014 w 33553"/>
                    <a:gd name="T17" fmla="*/ 3645 h 32574"/>
                    <a:gd name="T18" fmla="*/ 5785 w 33553"/>
                    <a:gd name="T19" fmla="*/ 413 h 32574"/>
                    <a:gd name="T20" fmla="*/ 4784 w 33553"/>
                    <a:gd name="T21" fmla="*/ 0 h 32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rgbClr val="2FC948"/>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9" name="Google Shape;912;p19">
                  <a:extLst>
                    <a:ext uri="{FF2B5EF4-FFF2-40B4-BE49-F238E27FC236}">
                      <a16:creationId xmlns:a16="http://schemas.microsoft.com/office/drawing/2014/main" id="{38D37960-1792-4A46-E0B8-C439A8641585}"/>
                    </a:ext>
                  </a:extLst>
                </p:cNvPr>
                <p:cNvSpPr>
                  <a:spLocks/>
                </p:cNvSpPr>
                <p:nvPr/>
              </p:nvSpPr>
              <p:spPr bwMode="auto">
                <a:xfrm>
                  <a:off x="903" y="852"/>
                  <a:ext cx="7761" cy="7585"/>
                </a:xfrm>
                <a:custGeom>
                  <a:avLst/>
                  <a:gdLst>
                    <a:gd name="T0" fmla="*/ 3879 w 27218"/>
                    <a:gd name="T1" fmla="*/ 0 h 26599"/>
                    <a:gd name="T2" fmla="*/ 3232 w 27218"/>
                    <a:gd name="T3" fmla="*/ 270 h 26599"/>
                    <a:gd name="T4" fmla="*/ 356 w 27218"/>
                    <a:gd name="T5" fmla="*/ 3142 h 26599"/>
                    <a:gd name="T6" fmla="*/ 356 w 27218"/>
                    <a:gd name="T7" fmla="*/ 4439 h 26599"/>
                    <a:gd name="T8" fmla="*/ 3232 w 27218"/>
                    <a:gd name="T9" fmla="*/ 7315 h 26599"/>
                    <a:gd name="T10" fmla="*/ 3879 w 27218"/>
                    <a:gd name="T11" fmla="*/ 7585 h 26599"/>
                    <a:gd name="T12" fmla="*/ 4529 w 27218"/>
                    <a:gd name="T13" fmla="*/ 7315 h 26599"/>
                    <a:gd name="T14" fmla="*/ 7405 w 27218"/>
                    <a:gd name="T15" fmla="*/ 4439 h 26599"/>
                    <a:gd name="T16" fmla="*/ 7405 w 27218"/>
                    <a:gd name="T17" fmla="*/ 3142 h 26599"/>
                    <a:gd name="T18" fmla="*/ 4529 w 27218"/>
                    <a:gd name="T19" fmla="*/ 270 h 26599"/>
                    <a:gd name="T20" fmla="*/ 3879 w 27218"/>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18"/>
                    <a:gd name="T34" fmla="*/ 0 h 26599"/>
                    <a:gd name="T35" fmla="*/ 27218 w 27218"/>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rgbClr val="69E781"/>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mj-cs"/>
                    </a:rPr>
                    <a:t>02</a:t>
                  </a:r>
                  <a:endParaRPr lang="en-GB" sz="2800">
                    <a:solidFill>
                      <a:srgbClr val="000000"/>
                    </a:solidFill>
                    <a:effectLst/>
                    <a:latin typeface="Times New Roman" panose="02020603050405020304" pitchFamily="18" charset="0"/>
                    <a:ea typeface="Calibri" panose="020F0502020204030204" pitchFamily="34" charset="0"/>
                    <a:cs typeface="+mj-cs"/>
                  </a:endParaRPr>
                </a:p>
              </p:txBody>
            </p:sp>
          </p:grpSp>
          <p:sp>
            <p:nvSpPr>
              <p:cNvPr id="16" name="Google Shape;907;p19">
                <a:extLst>
                  <a:ext uri="{FF2B5EF4-FFF2-40B4-BE49-F238E27FC236}">
                    <a16:creationId xmlns:a16="http://schemas.microsoft.com/office/drawing/2014/main" id="{906D9A47-5000-3E3F-15F6-18C2FC891293}"/>
                  </a:ext>
                </a:extLst>
              </p:cNvPr>
              <p:cNvSpPr txBox="1">
                <a:spLocks noChangeArrowheads="1"/>
              </p:cNvSpPr>
              <p:nvPr/>
            </p:nvSpPr>
            <p:spPr bwMode="auto">
              <a:xfrm flipH="1">
                <a:off x="8667" y="1143"/>
                <a:ext cx="48085"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توفير الفرص أمام المتميزين بما يساعد على استبقائهم.</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0" name="Group 19">
              <a:extLst>
                <a:ext uri="{FF2B5EF4-FFF2-40B4-BE49-F238E27FC236}">
                  <a16:creationId xmlns:a16="http://schemas.microsoft.com/office/drawing/2014/main" id="{7D4FD306-89AF-5FA8-2C6B-7BC881DA4805}"/>
                </a:ext>
              </a:extLst>
            </p:cNvPr>
            <p:cNvGrpSpPr>
              <a:grpSpLocks/>
            </p:cNvGrpSpPr>
            <p:nvPr/>
          </p:nvGrpSpPr>
          <p:grpSpPr bwMode="auto">
            <a:xfrm flipH="1">
              <a:off x="3230245" y="2938897"/>
              <a:ext cx="5731510" cy="927734"/>
              <a:chOff x="0" y="0"/>
              <a:chExt cx="57353" cy="9288"/>
            </a:xfrm>
          </p:grpSpPr>
          <p:grpSp>
            <p:nvGrpSpPr>
              <p:cNvPr id="21" name="Google Shape;899;p19">
                <a:extLst>
                  <a:ext uri="{FF2B5EF4-FFF2-40B4-BE49-F238E27FC236}">
                    <a16:creationId xmlns:a16="http://schemas.microsoft.com/office/drawing/2014/main" id="{067853FE-25CE-D4B1-B944-74AC620EBF88}"/>
                  </a:ext>
                </a:extLst>
              </p:cNvPr>
              <p:cNvGrpSpPr>
                <a:grpSpLocks/>
              </p:cNvGrpSpPr>
              <p:nvPr/>
            </p:nvGrpSpPr>
            <p:grpSpPr bwMode="auto">
              <a:xfrm>
                <a:off x="0" y="0"/>
                <a:ext cx="57353" cy="9288"/>
                <a:chOff x="0" y="0"/>
                <a:chExt cx="57353" cy="9288"/>
              </a:xfrm>
            </p:grpSpPr>
            <p:sp>
              <p:nvSpPr>
                <p:cNvPr id="23" name="Google Shape;900;p19">
                  <a:extLst>
                    <a:ext uri="{FF2B5EF4-FFF2-40B4-BE49-F238E27FC236}">
                      <a16:creationId xmlns:a16="http://schemas.microsoft.com/office/drawing/2014/main" id="{FDC9DA23-1E7F-897E-4A84-B8F243419DE2}"/>
                    </a:ext>
                  </a:extLst>
                </p:cNvPr>
                <p:cNvSpPr>
                  <a:spLocks/>
                </p:cNvSpPr>
                <p:nvPr/>
              </p:nvSpPr>
              <p:spPr bwMode="auto">
                <a:xfrm>
                  <a:off x="5500" y="1227"/>
                  <a:ext cx="51853" cy="6834"/>
                </a:xfrm>
                <a:custGeom>
                  <a:avLst/>
                  <a:gdLst>
                    <a:gd name="T0" fmla="*/ 0 w 162807"/>
                    <a:gd name="T1" fmla="*/ 0 h 23968"/>
                    <a:gd name="T2" fmla="*/ 0 w 162807"/>
                    <a:gd name="T3" fmla="*/ 6834 h 23968"/>
                    <a:gd name="T4" fmla="*/ 48034 w 162807"/>
                    <a:gd name="T5" fmla="*/ 6834 h 23968"/>
                    <a:gd name="T6" fmla="*/ 51853 w 162807"/>
                    <a:gd name="T7" fmla="*/ 3415 h 23968"/>
                    <a:gd name="T8" fmla="*/ 48034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00B0F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grpSp>
              <p:nvGrpSpPr>
                <p:cNvPr id="24" name="Google Shape;901;p19">
                  <a:extLst>
                    <a:ext uri="{FF2B5EF4-FFF2-40B4-BE49-F238E27FC236}">
                      <a16:creationId xmlns:a16="http://schemas.microsoft.com/office/drawing/2014/main" id="{8D94363A-6899-3C5E-A61A-CB4C53E59D44}"/>
                    </a:ext>
                  </a:extLst>
                </p:cNvPr>
                <p:cNvGrpSpPr>
                  <a:grpSpLocks/>
                </p:cNvGrpSpPr>
                <p:nvPr/>
              </p:nvGrpSpPr>
              <p:grpSpPr bwMode="auto">
                <a:xfrm>
                  <a:off x="0" y="0"/>
                  <a:ext cx="56782" cy="9288"/>
                  <a:chOff x="0" y="0"/>
                  <a:chExt cx="56782" cy="9288"/>
                </a:xfrm>
              </p:grpSpPr>
              <p:sp>
                <p:nvSpPr>
                  <p:cNvPr id="25" name="Google Shape;903;p19">
                    <a:extLst>
                      <a:ext uri="{FF2B5EF4-FFF2-40B4-BE49-F238E27FC236}">
                        <a16:creationId xmlns:a16="http://schemas.microsoft.com/office/drawing/2014/main" id="{298A393C-FA61-A493-3E01-13813021AA80}"/>
                      </a:ext>
                    </a:extLst>
                  </p:cNvPr>
                  <p:cNvSpPr>
                    <a:spLocks/>
                  </p:cNvSpPr>
                  <p:nvPr/>
                </p:nvSpPr>
                <p:spPr bwMode="auto">
                  <a:xfrm>
                    <a:off x="0" y="0"/>
                    <a:ext cx="9563" cy="9288"/>
                  </a:xfrm>
                  <a:custGeom>
                    <a:avLst/>
                    <a:gdLst>
                      <a:gd name="T0" fmla="*/ 4780 w 33540"/>
                      <a:gd name="T1" fmla="*/ 0 h 32573"/>
                      <a:gd name="T2" fmla="*/ 3782 w 33540"/>
                      <a:gd name="T3" fmla="*/ 413 h 32573"/>
                      <a:gd name="T4" fmla="*/ 550 w 33540"/>
                      <a:gd name="T5" fmla="*/ 3645 h 32573"/>
                      <a:gd name="T6" fmla="*/ 550 w 33540"/>
                      <a:gd name="T7" fmla="*/ 5644 h 32573"/>
                      <a:gd name="T8" fmla="*/ 3782 w 33540"/>
                      <a:gd name="T9" fmla="*/ 8873 h 32573"/>
                      <a:gd name="T10" fmla="*/ 4780 w 33540"/>
                      <a:gd name="T11" fmla="*/ 9288 h 32573"/>
                      <a:gd name="T12" fmla="*/ 5781 w 33540"/>
                      <a:gd name="T13" fmla="*/ 8873 h 32573"/>
                      <a:gd name="T14" fmla="*/ 9010 w 33540"/>
                      <a:gd name="T15" fmla="*/ 5644 h 32573"/>
                      <a:gd name="T16" fmla="*/ 9010 w 33540"/>
                      <a:gd name="T17" fmla="*/ 3645 h 32573"/>
                      <a:gd name="T18" fmla="*/ 5781 w 33540"/>
                      <a:gd name="T19" fmla="*/ 413 h 32573"/>
                      <a:gd name="T20" fmla="*/ 4780 w 33540"/>
                      <a:gd name="T21" fmla="*/ 0 h 32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6" name="Google Shape;904;p19">
                    <a:extLst>
                      <a:ext uri="{FF2B5EF4-FFF2-40B4-BE49-F238E27FC236}">
                        <a16:creationId xmlns:a16="http://schemas.microsoft.com/office/drawing/2014/main" id="{46B32899-3588-663A-FF17-514BBE6B17B4}"/>
                      </a:ext>
                    </a:extLst>
                  </p:cNvPr>
                  <p:cNvSpPr>
                    <a:spLocks/>
                  </p:cNvSpPr>
                  <p:nvPr/>
                </p:nvSpPr>
                <p:spPr bwMode="auto">
                  <a:xfrm>
                    <a:off x="899" y="969"/>
                    <a:ext cx="7765" cy="7585"/>
                  </a:xfrm>
                  <a:custGeom>
                    <a:avLst/>
                    <a:gdLst>
                      <a:gd name="T0" fmla="*/ 3882 w 27230"/>
                      <a:gd name="T1" fmla="*/ 0 h 26599"/>
                      <a:gd name="T2" fmla="*/ 3232 w 27230"/>
                      <a:gd name="T3" fmla="*/ 270 h 26599"/>
                      <a:gd name="T4" fmla="*/ 360 w 27230"/>
                      <a:gd name="T5" fmla="*/ 3142 h 26599"/>
                      <a:gd name="T6" fmla="*/ 360 w 27230"/>
                      <a:gd name="T7" fmla="*/ 4439 h 26599"/>
                      <a:gd name="T8" fmla="*/ 3232 w 27230"/>
                      <a:gd name="T9" fmla="*/ 7315 h 26599"/>
                      <a:gd name="T10" fmla="*/ 3882 w 27230"/>
                      <a:gd name="T11" fmla="*/ 7585 h 26599"/>
                      <a:gd name="T12" fmla="*/ 4529 w 27230"/>
                      <a:gd name="T13" fmla="*/ 7315 h 26599"/>
                      <a:gd name="T14" fmla="*/ 7405 w 27230"/>
                      <a:gd name="T15" fmla="*/ 4439 h 26599"/>
                      <a:gd name="T16" fmla="*/ 7405 w 27230"/>
                      <a:gd name="T17" fmla="*/ 3142 h 26599"/>
                      <a:gd name="T18" fmla="*/ 4529 w 27230"/>
                      <a:gd name="T19" fmla="*/ 270 h 26599"/>
                      <a:gd name="T20" fmla="*/ 3882 w 27230"/>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30"/>
                      <a:gd name="T34" fmla="*/ 0 h 26599"/>
                      <a:gd name="T35" fmla="*/ 27230 w 27230"/>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mj-cs"/>
                      </a:rPr>
                      <a:t>0</a:t>
                    </a:r>
                    <a:r>
                      <a:rPr lang="ar-SA" sz="2800">
                        <a:solidFill>
                          <a:srgbClr val="FFFFFF"/>
                        </a:solidFill>
                        <a:effectLst/>
                        <a:latin typeface="Times New Roman" panose="02020603050405020304" pitchFamily="18" charset="0"/>
                        <a:ea typeface="Calibri" panose="020F0502020204030204" pitchFamily="34" charset="0"/>
                        <a:cs typeface="+mj-cs"/>
                      </a:rPr>
                      <a:t>3</a:t>
                    </a:r>
                    <a:endParaRPr lang="en-GB" sz="2800">
                      <a:solidFill>
                        <a:srgbClr val="000000"/>
                      </a:solidFill>
                      <a:effectLst/>
                      <a:latin typeface="Times New Roman" panose="02020603050405020304" pitchFamily="18" charset="0"/>
                      <a:ea typeface="Calibri" panose="020F0502020204030204" pitchFamily="34" charset="0"/>
                      <a:cs typeface="+mj-cs"/>
                    </a:endParaRPr>
                  </a:p>
                </p:txBody>
              </p:sp>
              <p:sp>
                <p:nvSpPr>
                  <p:cNvPr id="27" name="Google Shape;907;p19">
                    <a:extLst>
                      <a:ext uri="{FF2B5EF4-FFF2-40B4-BE49-F238E27FC236}">
                        <a16:creationId xmlns:a16="http://schemas.microsoft.com/office/drawing/2014/main" id="{CCA89F64-7616-E86E-84D8-4D2D146D4BD5}"/>
                      </a:ext>
                    </a:extLst>
                  </p:cNvPr>
                  <p:cNvSpPr txBox="1">
                    <a:spLocks noChangeArrowheads="1"/>
                  </p:cNvSpPr>
                  <p:nvPr/>
                </p:nvSpPr>
                <p:spPr bwMode="auto">
                  <a:xfrm>
                    <a:off x="10110" y="1047"/>
                    <a:ext cx="46672"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توسيع قاعدة العاملين المؤهلين للتدرج القيادي.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22" name="Google Shape;930;p19">
                <a:extLst>
                  <a:ext uri="{FF2B5EF4-FFF2-40B4-BE49-F238E27FC236}">
                    <a16:creationId xmlns:a16="http://schemas.microsoft.com/office/drawing/2014/main" id="{1D747437-CD1A-25D7-DDC3-926CB4088ADC}"/>
                  </a:ext>
                </a:extLst>
              </p:cNvPr>
              <p:cNvSpPr>
                <a:spLocks/>
              </p:cNvSpPr>
              <p:nvPr/>
            </p:nvSpPr>
            <p:spPr bwMode="auto">
              <a:xfrm>
                <a:off x="48396" y="4104"/>
                <a:ext cx="214" cy="215"/>
              </a:xfrm>
              <a:custGeom>
                <a:avLst/>
                <a:gdLst>
                  <a:gd name="T0" fmla="*/ 107 w 694"/>
                  <a:gd name="T1" fmla="*/ 0 h 695"/>
                  <a:gd name="T2" fmla="*/ 0 w 694"/>
                  <a:gd name="T3" fmla="*/ 108 h 695"/>
                  <a:gd name="T4" fmla="*/ 107 w 694"/>
                  <a:gd name="T5" fmla="*/ 215 h 695"/>
                  <a:gd name="T6" fmla="*/ 214 w 694"/>
                  <a:gd name="T7" fmla="*/ 108 h 695"/>
                  <a:gd name="T8" fmla="*/ 107 w 694"/>
                  <a:gd name="T9" fmla="*/ 0 h 6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grpSp>
        <p:grpSp>
          <p:nvGrpSpPr>
            <p:cNvPr id="28" name="Group 27">
              <a:extLst>
                <a:ext uri="{FF2B5EF4-FFF2-40B4-BE49-F238E27FC236}">
                  <a16:creationId xmlns:a16="http://schemas.microsoft.com/office/drawing/2014/main" id="{16AFDAC9-B537-0E19-4EAE-D16ECDFBD7D1}"/>
                </a:ext>
              </a:extLst>
            </p:cNvPr>
            <p:cNvGrpSpPr>
              <a:grpSpLocks/>
            </p:cNvGrpSpPr>
            <p:nvPr/>
          </p:nvGrpSpPr>
          <p:grpSpPr bwMode="auto">
            <a:xfrm>
              <a:off x="3234055" y="3992372"/>
              <a:ext cx="5723890" cy="928370"/>
              <a:chOff x="0" y="0"/>
              <a:chExt cx="57238" cy="9283"/>
            </a:xfrm>
          </p:grpSpPr>
          <p:grpSp>
            <p:nvGrpSpPr>
              <p:cNvPr id="29" name="Google Shape;908;p19">
                <a:extLst>
                  <a:ext uri="{FF2B5EF4-FFF2-40B4-BE49-F238E27FC236}">
                    <a16:creationId xmlns:a16="http://schemas.microsoft.com/office/drawing/2014/main" id="{A0179A4B-7076-34AE-A805-2A0AD2D3F46A}"/>
                  </a:ext>
                </a:extLst>
              </p:cNvPr>
              <p:cNvGrpSpPr>
                <a:grpSpLocks/>
              </p:cNvGrpSpPr>
              <p:nvPr/>
            </p:nvGrpSpPr>
            <p:grpSpPr bwMode="auto">
              <a:xfrm>
                <a:off x="0" y="0"/>
                <a:ext cx="57238" cy="9283"/>
                <a:chOff x="0" y="0"/>
                <a:chExt cx="57250" cy="9288"/>
              </a:xfrm>
            </p:grpSpPr>
            <p:sp>
              <p:nvSpPr>
                <p:cNvPr id="31" name="Google Shape;909;p19">
                  <a:extLst>
                    <a:ext uri="{FF2B5EF4-FFF2-40B4-BE49-F238E27FC236}">
                      <a16:creationId xmlns:a16="http://schemas.microsoft.com/office/drawing/2014/main" id="{117DBF8B-6405-A298-2B67-0B2A4E8CA6D5}"/>
                    </a:ext>
                  </a:extLst>
                </p:cNvPr>
                <p:cNvSpPr>
                  <a:spLocks/>
                </p:cNvSpPr>
                <p:nvPr/>
              </p:nvSpPr>
              <p:spPr bwMode="auto">
                <a:xfrm>
                  <a:off x="5510" y="1264"/>
                  <a:ext cx="51740" cy="6835"/>
                </a:xfrm>
                <a:custGeom>
                  <a:avLst/>
                  <a:gdLst>
                    <a:gd name="T0" fmla="*/ 0 w 162807"/>
                    <a:gd name="T1" fmla="*/ 0 h 23968"/>
                    <a:gd name="T2" fmla="*/ 0 w 162807"/>
                    <a:gd name="T3" fmla="*/ 6835 h 23968"/>
                    <a:gd name="T4" fmla="*/ 47930 w 162807"/>
                    <a:gd name="T5" fmla="*/ 6835 h 23968"/>
                    <a:gd name="T6" fmla="*/ 51740 w 162807"/>
                    <a:gd name="T7" fmla="*/ 3419 h 23968"/>
                    <a:gd name="T8" fmla="*/ 47930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32" name="Google Shape;910;p19">
                  <a:extLst>
                    <a:ext uri="{FF2B5EF4-FFF2-40B4-BE49-F238E27FC236}">
                      <a16:creationId xmlns:a16="http://schemas.microsoft.com/office/drawing/2014/main" id="{43BD0B52-BB6C-2458-6D11-1CB8BB0BFD8A}"/>
                    </a:ext>
                  </a:extLst>
                </p:cNvPr>
                <p:cNvSpPr>
                  <a:spLocks/>
                </p:cNvSpPr>
                <p:nvPr/>
              </p:nvSpPr>
              <p:spPr bwMode="auto">
                <a:xfrm>
                  <a:off x="0" y="0"/>
                  <a:ext cx="9567" cy="9288"/>
                </a:xfrm>
                <a:custGeom>
                  <a:avLst/>
                  <a:gdLst>
                    <a:gd name="T0" fmla="*/ 4784 w 33553"/>
                    <a:gd name="T1" fmla="*/ 0 h 32574"/>
                    <a:gd name="T2" fmla="*/ 3782 w 33553"/>
                    <a:gd name="T3" fmla="*/ 413 h 32574"/>
                    <a:gd name="T4" fmla="*/ 554 w 33553"/>
                    <a:gd name="T5" fmla="*/ 3645 h 32574"/>
                    <a:gd name="T6" fmla="*/ 554 w 33553"/>
                    <a:gd name="T7" fmla="*/ 5644 h 32574"/>
                    <a:gd name="T8" fmla="*/ 3782 w 33553"/>
                    <a:gd name="T9" fmla="*/ 8873 h 32574"/>
                    <a:gd name="T10" fmla="*/ 4784 w 33553"/>
                    <a:gd name="T11" fmla="*/ 9288 h 32574"/>
                    <a:gd name="T12" fmla="*/ 5785 w 33553"/>
                    <a:gd name="T13" fmla="*/ 8873 h 32574"/>
                    <a:gd name="T14" fmla="*/ 9014 w 33553"/>
                    <a:gd name="T15" fmla="*/ 5644 h 32574"/>
                    <a:gd name="T16" fmla="*/ 9014 w 33553"/>
                    <a:gd name="T17" fmla="*/ 3645 h 32574"/>
                    <a:gd name="T18" fmla="*/ 5785 w 33553"/>
                    <a:gd name="T19" fmla="*/ 413 h 32574"/>
                    <a:gd name="T20" fmla="*/ 4784 w 33553"/>
                    <a:gd name="T21" fmla="*/ 0 h 32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3" name="Google Shape;912;p19">
                  <a:extLst>
                    <a:ext uri="{FF2B5EF4-FFF2-40B4-BE49-F238E27FC236}">
                      <a16:creationId xmlns:a16="http://schemas.microsoft.com/office/drawing/2014/main" id="{DD152267-1945-7095-885C-AA1B8D3335CD}"/>
                    </a:ext>
                  </a:extLst>
                </p:cNvPr>
                <p:cNvSpPr>
                  <a:spLocks/>
                </p:cNvSpPr>
                <p:nvPr/>
              </p:nvSpPr>
              <p:spPr bwMode="auto">
                <a:xfrm>
                  <a:off x="903" y="852"/>
                  <a:ext cx="7761" cy="7585"/>
                </a:xfrm>
                <a:custGeom>
                  <a:avLst/>
                  <a:gdLst>
                    <a:gd name="T0" fmla="*/ 3879 w 27218"/>
                    <a:gd name="T1" fmla="*/ 0 h 26599"/>
                    <a:gd name="T2" fmla="*/ 3232 w 27218"/>
                    <a:gd name="T3" fmla="*/ 270 h 26599"/>
                    <a:gd name="T4" fmla="*/ 356 w 27218"/>
                    <a:gd name="T5" fmla="*/ 3142 h 26599"/>
                    <a:gd name="T6" fmla="*/ 356 w 27218"/>
                    <a:gd name="T7" fmla="*/ 4439 h 26599"/>
                    <a:gd name="T8" fmla="*/ 3232 w 27218"/>
                    <a:gd name="T9" fmla="*/ 7315 h 26599"/>
                    <a:gd name="T10" fmla="*/ 3879 w 27218"/>
                    <a:gd name="T11" fmla="*/ 7585 h 26599"/>
                    <a:gd name="T12" fmla="*/ 4529 w 27218"/>
                    <a:gd name="T13" fmla="*/ 7315 h 26599"/>
                    <a:gd name="T14" fmla="*/ 7405 w 27218"/>
                    <a:gd name="T15" fmla="*/ 4439 h 26599"/>
                    <a:gd name="T16" fmla="*/ 7405 w 27218"/>
                    <a:gd name="T17" fmla="*/ 3142 h 26599"/>
                    <a:gd name="T18" fmla="*/ 4529 w 27218"/>
                    <a:gd name="T19" fmla="*/ 270 h 26599"/>
                    <a:gd name="T20" fmla="*/ 3879 w 27218"/>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18"/>
                    <a:gd name="T34" fmla="*/ 0 h 26599"/>
                    <a:gd name="T35" fmla="*/ 27218 w 27218"/>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mj-cs"/>
                    </a:rPr>
                    <a:t>0</a:t>
                  </a:r>
                  <a:r>
                    <a:rPr lang="ar-SA" sz="2800">
                      <a:solidFill>
                        <a:srgbClr val="FFFFFF"/>
                      </a:solidFill>
                      <a:effectLst/>
                      <a:latin typeface="Times New Roman" panose="02020603050405020304" pitchFamily="18" charset="0"/>
                      <a:ea typeface="Calibri" panose="020F0502020204030204" pitchFamily="34" charset="0"/>
                      <a:cs typeface="+mj-cs"/>
                    </a:rPr>
                    <a:t>4</a:t>
                  </a:r>
                  <a:endParaRPr lang="en-GB" sz="2800">
                    <a:solidFill>
                      <a:srgbClr val="000000"/>
                    </a:solidFill>
                    <a:effectLst/>
                    <a:latin typeface="Times New Roman" panose="02020603050405020304" pitchFamily="18" charset="0"/>
                    <a:ea typeface="Calibri" panose="020F0502020204030204" pitchFamily="34" charset="0"/>
                    <a:cs typeface="+mj-cs"/>
                  </a:endParaRPr>
                </a:p>
              </p:txBody>
            </p:sp>
          </p:grpSp>
          <p:sp>
            <p:nvSpPr>
              <p:cNvPr id="30" name="Google Shape;907;p19">
                <a:extLst>
                  <a:ext uri="{FF2B5EF4-FFF2-40B4-BE49-F238E27FC236}">
                    <a16:creationId xmlns:a16="http://schemas.microsoft.com/office/drawing/2014/main" id="{4F93C998-27FA-479D-757C-0F10B452E8E8}"/>
                  </a:ext>
                </a:extLst>
              </p:cNvPr>
              <p:cNvSpPr txBox="1">
                <a:spLocks noChangeArrowheads="1"/>
              </p:cNvSpPr>
              <p:nvPr/>
            </p:nvSpPr>
            <p:spPr bwMode="auto">
              <a:xfrm flipH="1">
                <a:off x="8667" y="1143"/>
                <a:ext cx="48085"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8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مساندة ودعم الجهود اللازمة لتنفيذ استراتيجيات وخطط المنظمة.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30568421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inVertical)">
                                      <p:cBhvr>
                                        <p:cTn id="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أهمية تخطيط تعاقب القيادات</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57" name="Group 56">
            <a:extLst>
              <a:ext uri="{FF2B5EF4-FFF2-40B4-BE49-F238E27FC236}">
                <a16:creationId xmlns:a16="http://schemas.microsoft.com/office/drawing/2014/main" id="{4171DEB1-B85F-440A-A4C3-B4EA7DF4534B}"/>
              </a:ext>
            </a:extLst>
          </p:cNvPr>
          <p:cNvGrpSpPr/>
          <p:nvPr/>
        </p:nvGrpSpPr>
        <p:grpSpPr>
          <a:xfrm>
            <a:off x="1755393" y="1275231"/>
            <a:ext cx="8681213" cy="4307537"/>
            <a:chOff x="3230245" y="934314"/>
            <a:chExt cx="5731510" cy="2843922"/>
          </a:xfrm>
        </p:grpSpPr>
        <p:grpSp>
          <p:nvGrpSpPr>
            <p:cNvPr id="35" name="Group 34">
              <a:extLst>
                <a:ext uri="{FF2B5EF4-FFF2-40B4-BE49-F238E27FC236}">
                  <a16:creationId xmlns:a16="http://schemas.microsoft.com/office/drawing/2014/main" id="{E5D7BF94-55A9-C474-A1D0-A2FD318D62C9}"/>
                </a:ext>
              </a:extLst>
            </p:cNvPr>
            <p:cNvGrpSpPr>
              <a:grpSpLocks/>
            </p:cNvGrpSpPr>
            <p:nvPr/>
          </p:nvGrpSpPr>
          <p:grpSpPr bwMode="auto">
            <a:xfrm flipH="1">
              <a:off x="3230245" y="934314"/>
              <a:ext cx="5731510" cy="927734"/>
              <a:chOff x="0" y="0"/>
              <a:chExt cx="57353" cy="9288"/>
            </a:xfrm>
          </p:grpSpPr>
          <p:grpSp>
            <p:nvGrpSpPr>
              <p:cNvPr id="36" name="Google Shape;899;p19">
                <a:extLst>
                  <a:ext uri="{FF2B5EF4-FFF2-40B4-BE49-F238E27FC236}">
                    <a16:creationId xmlns:a16="http://schemas.microsoft.com/office/drawing/2014/main" id="{62122A0B-30D3-AD31-F198-8185F372915F}"/>
                  </a:ext>
                </a:extLst>
              </p:cNvPr>
              <p:cNvGrpSpPr>
                <a:grpSpLocks/>
              </p:cNvGrpSpPr>
              <p:nvPr/>
            </p:nvGrpSpPr>
            <p:grpSpPr bwMode="auto">
              <a:xfrm>
                <a:off x="0" y="0"/>
                <a:ext cx="57353" cy="9288"/>
                <a:chOff x="0" y="0"/>
                <a:chExt cx="57353" cy="9288"/>
              </a:xfrm>
            </p:grpSpPr>
            <p:sp>
              <p:nvSpPr>
                <p:cNvPr id="38" name="Google Shape;900;p19">
                  <a:extLst>
                    <a:ext uri="{FF2B5EF4-FFF2-40B4-BE49-F238E27FC236}">
                      <a16:creationId xmlns:a16="http://schemas.microsoft.com/office/drawing/2014/main" id="{1C73CA6F-89B7-5685-E687-63030916CF81}"/>
                    </a:ext>
                  </a:extLst>
                </p:cNvPr>
                <p:cNvSpPr>
                  <a:spLocks/>
                </p:cNvSpPr>
                <p:nvPr/>
              </p:nvSpPr>
              <p:spPr bwMode="auto">
                <a:xfrm>
                  <a:off x="5500" y="1227"/>
                  <a:ext cx="51853" cy="6834"/>
                </a:xfrm>
                <a:custGeom>
                  <a:avLst/>
                  <a:gdLst>
                    <a:gd name="T0" fmla="*/ 0 w 162807"/>
                    <a:gd name="T1" fmla="*/ 0 h 23968"/>
                    <a:gd name="T2" fmla="*/ 0 w 162807"/>
                    <a:gd name="T3" fmla="*/ 6834 h 23968"/>
                    <a:gd name="T4" fmla="*/ 48034 w 162807"/>
                    <a:gd name="T5" fmla="*/ 6834 h 23968"/>
                    <a:gd name="T6" fmla="*/ 51853 w 162807"/>
                    <a:gd name="T7" fmla="*/ 3415 h 23968"/>
                    <a:gd name="T8" fmla="*/ 48034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7030A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a:p>
              </p:txBody>
            </p:sp>
            <p:grpSp>
              <p:nvGrpSpPr>
                <p:cNvPr id="39" name="Google Shape;901;p19">
                  <a:extLst>
                    <a:ext uri="{FF2B5EF4-FFF2-40B4-BE49-F238E27FC236}">
                      <a16:creationId xmlns:a16="http://schemas.microsoft.com/office/drawing/2014/main" id="{E1D6EB61-ECC9-A314-A98F-5AE2D4C950B5}"/>
                    </a:ext>
                  </a:extLst>
                </p:cNvPr>
                <p:cNvGrpSpPr>
                  <a:grpSpLocks/>
                </p:cNvGrpSpPr>
                <p:nvPr/>
              </p:nvGrpSpPr>
              <p:grpSpPr bwMode="auto">
                <a:xfrm>
                  <a:off x="0" y="0"/>
                  <a:ext cx="56782" cy="9288"/>
                  <a:chOff x="0" y="0"/>
                  <a:chExt cx="56782" cy="9288"/>
                </a:xfrm>
              </p:grpSpPr>
              <p:sp>
                <p:nvSpPr>
                  <p:cNvPr id="40" name="Google Shape;903;p19">
                    <a:extLst>
                      <a:ext uri="{FF2B5EF4-FFF2-40B4-BE49-F238E27FC236}">
                        <a16:creationId xmlns:a16="http://schemas.microsoft.com/office/drawing/2014/main" id="{74F84A06-3559-C0C7-55F0-6389E1EC19E1}"/>
                      </a:ext>
                    </a:extLst>
                  </p:cNvPr>
                  <p:cNvSpPr>
                    <a:spLocks/>
                  </p:cNvSpPr>
                  <p:nvPr/>
                </p:nvSpPr>
                <p:spPr bwMode="auto">
                  <a:xfrm>
                    <a:off x="0" y="0"/>
                    <a:ext cx="9563" cy="9288"/>
                  </a:xfrm>
                  <a:custGeom>
                    <a:avLst/>
                    <a:gdLst>
                      <a:gd name="T0" fmla="*/ 4780 w 33540"/>
                      <a:gd name="T1" fmla="*/ 0 h 32573"/>
                      <a:gd name="T2" fmla="*/ 3782 w 33540"/>
                      <a:gd name="T3" fmla="*/ 413 h 32573"/>
                      <a:gd name="T4" fmla="*/ 550 w 33540"/>
                      <a:gd name="T5" fmla="*/ 3645 h 32573"/>
                      <a:gd name="T6" fmla="*/ 550 w 33540"/>
                      <a:gd name="T7" fmla="*/ 5644 h 32573"/>
                      <a:gd name="T8" fmla="*/ 3782 w 33540"/>
                      <a:gd name="T9" fmla="*/ 8873 h 32573"/>
                      <a:gd name="T10" fmla="*/ 4780 w 33540"/>
                      <a:gd name="T11" fmla="*/ 9288 h 32573"/>
                      <a:gd name="T12" fmla="*/ 5781 w 33540"/>
                      <a:gd name="T13" fmla="*/ 8873 h 32573"/>
                      <a:gd name="T14" fmla="*/ 9010 w 33540"/>
                      <a:gd name="T15" fmla="*/ 5644 h 32573"/>
                      <a:gd name="T16" fmla="*/ 9010 w 33540"/>
                      <a:gd name="T17" fmla="*/ 3645 h 32573"/>
                      <a:gd name="T18" fmla="*/ 5781 w 33540"/>
                      <a:gd name="T19" fmla="*/ 413 h 32573"/>
                      <a:gd name="T20" fmla="*/ 4780 w 33540"/>
                      <a:gd name="T21" fmla="*/ 0 h 32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1" name="Google Shape;904;p19">
                    <a:extLst>
                      <a:ext uri="{FF2B5EF4-FFF2-40B4-BE49-F238E27FC236}">
                        <a16:creationId xmlns:a16="http://schemas.microsoft.com/office/drawing/2014/main" id="{DDFA76E4-C353-E737-82C1-6ABFC30887B1}"/>
                      </a:ext>
                    </a:extLst>
                  </p:cNvPr>
                  <p:cNvSpPr>
                    <a:spLocks/>
                  </p:cNvSpPr>
                  <p:nvPr/>
                </p:nvSpPr>
                <p:spPr bwMode="auto">
                  <a:xfrm>
                    <a:off x="899" y="852"/>
                    <a:ext cx="7765" cy="7585"/>
                  </a:xfrm>
                  <a:custGeom>
                    <a:avLst/>
                    <a:gdLst>
                      <a:gd name="T0" fmla="*/ 3882 w 27230"/>
                      <a:gd name="T1" fmla="*/ 0 h 26599"/>
                      <a:gd name="T2" fmla="*/ 3232 w 27230"/>
                      <a:gd name="T3" fmla="*/ 270 h 26599"/>
                      <a:gd name="T4" fmla="*/ 360 w 27230"/>
                      <a:gd name="T5" fmla="*/ 3142 h 26599"/>
                      <a:gd name="T6" fmla="*/ 360 w 27230"/>
                      <a:gd name="T7" fmla="*/ 4439 h 26599"/>
                      <a:gd name="T8" fmla="*/ 3232 w 27230"/>
                      <a:gd name="T9" fmla="*/ 7315 h 26599"/>
                      <a:gd name="T10" fmla="*/ 3882 w 27230"/>
                      <a:gd name="T11" fmla="*/ 7585 h 26599"/>
                      <a:gd name="T12" fmla="*/ 4529 w 27230"/>
                      <a:gd name="T13" fmla="*/ 7315 h 26599"/>
                      <a:gd name="T14" fmla="*/ 7405 w 27230"/>
                      <a:gd name="T15" fmla="*/ 4439 h 26599"/>
                      <a:gd name="T16" fmla="*/ 7405 w 27230"/>
                      <a:gd name="T17" fmla="*/ 3142 h 26599"/>
                      <a:gd name="T18" fmla="*/ 4529 w 27230"/>
                      <a:gd name="T19" fmla="*/ 270 h 26599"/>
                      <a:gd name="T20" fmla="*/ 3882 w 27230"/>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30"/>
                      <a:gd name="T34" fmla="*/ 0 h 26599"/>
                      <a:gd name="T35" fmla="*/ 27230 w 27230"/>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D5B8E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dirty="0">
                        <a:solidFill>
                          <a:srgbClr val="FFFFFF"/>
                        </a:solidFill>
                        <a:effectLst/>
                        <a:latin typeface="Times New Roman" panose="02020603050405020304" pitchFamily="18" charset="0"/>
                        <a:ea typeface="Calibri" panose="020F0502020204030204" pitchFamily="34" charset="0"/>
                        <a:cs typeface="+mj-cs"/>
                      </a:rPr>
                      <a:t>0</a:t>
                    </a:r>
                    <a:r>
                      <a:rPr lang="ar-SA" sz="2800" dirty="0">
                        <a:solidFill>
                          <a:srgbClr val="FFFFFF"/>
                        </a:solidFill>
                        <a:effectLst/>
                        <a:latin typeface="Times New Roman" panose="02020603050405020304" pitchFamily="18" charset="0"/>
                        <a:ea typeface="Calibri" panose="020F0502020204030204" pitchFamily="34" charset="0"/>
                        <a:cs typeface="+mj-cs"/>
                      </a:rPr>
                      <a:t>5</a:t>
                    </a:r>
                    <a:endParaRPr lang="en-GB" sz="1600" dirty="0">
                      <a:solidFill>
                        <a:srgbClr val="000000"/>
                      </a:solidFill>
                      <a:effectLst/>
                      <a:latin typeface="Times New Roman" panose="02020603050405020304" pitchFamily="18" charset="0"/>
                      <a:ea typeface="Calibri" panose="020F0502020204030204" pitchFamily="34" charset="0"/>
                      <a:cs typeface="+mj-cs"/>
                    </a:endParaRPr>
                  </a:p>
                </p:txBody>
              </p:sp>
              <p:sp>
                <p:nvSpPr>
                  <p:cNvPr id="42" name="Google Shape;907;p19">
                    <a:extLst>
                      <a:ext uri="{FF2B5EF4-FFF2-40B4-BE49-F238E27FC236}">
                        <a16:creationId xmlns:a16="http://schemas.microsoft.com/office/drawing/2014/main" id="{7ED9E361-DEF1-D5CD-5D19-3BF9DAFD2554}"/>
                      </a:ext>
                    </a:extLst>
                  </p:cNvPr>
                  <p:cNvSpPr txBox="1">
                    <a:spLocks noChangeArrowheads="1"/>
                  </p:cNvSpPr>
                  <p:nvPr/>
                </p:nvSpPr>
                <p:spPr bwMode="auto">
                  <a:xfrm>
                    <a:off x="10078" y="1047"/>
                    <a:ext cx="46704"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4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التشجيع على التقدم الوظيفي والقيادي، وتحسين ورفع الروح المعنوية للعاملين</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37" name="Google Shape;930;p19">
                <a:extLst>
                  <a:ext uri="{FF2B5EF4-FFF2-40B4-BE49-F238E27FC236}">
                    <a16:creationId xmlns:a16="http://schemas.microsoft.com/office/drawing/2014/main" id="{4D7C9834-C5E3-1B38-C088-29B1E6E9E557}"/>
                  </a:ext>
                </a:extLst>
              </p:cNvPr>
              <p:cNvSpPr>
                <a:spLocks/>
              </p:cNvSpPr>
              <p:nvPr/>
            </p:nvSpPr>
            <p:spPr bwMode="auto">
              <a:xfrm>
                <a:off x="48396" y="4104"/>
                <a:ext cx="214" cy="215"/>
              </a:xfrm>
              <a:custGeom>
                <a:avLst/>
                <a:gdLst>
                  <a:gd name="T0" fmla="*/ 107 w 694"/>
                  <a:gd name="T1" fmla="*/ 0 h 695"/>
                  <a:gd name="T2" fmla="*/ 0 w 694"/>
                  <a:gd name="T3" fmla="*/ 108 h 695"/>
                  <a:gd name="T4" fmla="*/ 107 w 694"/>
                  <a:gd name="T5" fmla="*/ 215 h 695"/>
                  <a:gd name="T6" fmla="*/ 214 w 694"/>
                  <a:gd name="T7" fmla="*/ 108 h 695"/>
                  <a:gd name="T8" fmla="*/ 107 w 694"/>
                  <a:gd name="T9" fmla="*/ 0 h 6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grpSp>
        <p:grpSp>
          <p:nvGrpSpPr>
            <p:cNvPr id="43" name="Group 42">
              <a:extLst>
                <a:ext uri="{FF2B5EF4-FFF2-40B4-BE49-F238E27FC236}">
                  <a16:creationId xmlns:a16="http://schemas.microsoft.com/office/drawing/2014/main" id="{0992896F-3B18-E2D2-4355-9D5FFB191C34}"/>
                </a:ext>
              </a:extLst>
            </p:cNvPr>
            <p:cNvGrpSpPr>
              <a:grpSpLocks/>
            </p:cNvGrpSpPr>
            <p:nvPr/>
          </p:nvGrpSpPr>
          <p:grpSpPr bwMode="auto">
            <a:xfrm>
              <a:off x="3234055" y="1899505"/>
              <a:ext cx="5723890" cy="928370"/>
              <a:chOff x="0" y="0"/>
              <a:chExt cx="57238" cy="9283"/>
            </a:xfrm>
          </p:grpSpPr>
          <p:grpSp>
            <p:nvGrpSpPr>
              <p:cNvPr id="44" name="Google Shape;908;p19">
                <a:extLst>
                  <a:ext uri="{FF2B5EF4-FFF2-40B4-BE49-F238E27FC236}">
                    <a16:creationId xmlns:a16="http://schemas.microsoft.com/office/drawing/2014/main" id="{AC352936-01FB-9981-D0CE-7761374423B9}"/>
                  </a:ext>
                </a:extLst>
              </p:cNvPr>
              <p:cNvGrpSpPr>
                <a:grpSpLocks/>
              </p:cNvGrpSpPr>
              <p:nvPr/>
            </p:nvGrpSpPr>
            <p:grpSpPr bwMode="auto">
              <a:xfrm>
                <a:off x="0" y="0"/>
                <a:ext cx="57238" cy="9283"/>
                <a:chOff x="0" y="0"/>
                <a:chExt cx="57250" cy="9288"/>
              </a:xfrm>
            </p:grpSpPr>
            <p:sp>
              <p:nvSpPr>
                <p:cNvPr id="46" name="Google Shape;909;p19">
                  <a:extLst>
                    <a:ext uri="{FF2B5EF4-FFF2-40B4-BE49-F238E27FC236}">
                      <a16:creationId xmlns:a16="http://schemas.microsoft.com/office/drawing/2014/main" id="{3366DB20-DA68-9A84-11DA-957FDC63D497}"/>
                    </a:ext>
                  </a:extLst>
                </p:cNvPr>
                <p:cNvSpPr>
                  <a:spLocks/>
                </p:cNvSpPr>
                <p:nvPr/>
              </p:nvSpPr>
              <p:spPr bwMode="auto">
                <a:xfrm>
                  <a:off x="5510" y="1264"/>
                  <a:ext cx="51740" cy="6835"/>
                </a:xfrm>
                <a:custGeom>
                  <a:avLst/>
                  <a:gdLst>
                    <a:gd name="T0" fmla="*/ 0 w 162807"/>
                    <a:gd name="T1" fmla="*/ 0 h 23968"/>
                    <a:gd name="T2" fmla="*/ 0 w 162807"/>
                    <a:gd name="T3" fmla="*/ 6835 h 23968"/>
                    <a:gd name="T4" fmla="*/ 47930 w 162807"/>
                    <a:gd name="T5" fmla="*/ 6835 h 23968"/>
                    <a:gd name="T6" fmla="*/ 51740 w 162807"/>
                    <a:gd name="T7" fmla="*/ 3419 h 23968"/>
                    <a:gd name="T8" fmla="*/ 47930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1" y="0"/>
                      </a:moveTo>
                      <a:lnTo>
                        <a:pt x="1" y="23967"/>
                      </a:lnTo>
                      <a:lnTo>
                        <a:pt x="150817" y="23967"/>
                      </a:lnTo>
                      <a:cubicBezTo>
                        <a:pt x="157437" y="23967"/>
                        <a:pt x="162807" y="18609"/>
                        <a:pt x="162807" y="11990"/>
                      </a:cubicBezTo>
                      <a:cubicBezTo>
                        <a:pt x="162807" y="5370"/>
                        <a:pt x="157437" y="0"/>
                        <a:pt x="150817" y="0"/>
                      </a:cubicBezTo>
                      <a:lnTo>
                        <a:pt x="1" y="0"/>
                      </a:lnTo>
                      <a:close/>
                    </a:path>
                  </a:pathLst>
                </a:custGeom>
                <a:noFill/>
                <a:ln w="9525">
                  <a:solidFill>
                    <a:schemeClr val="bg1">
                      <a:lumMod val="75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a:p>
              </p:txBody>
            </p:sp>
            <p:sp>
              <p:nvSpPr>
                <p:cNvPr id="47" name="Google Shape;910;p19">
                  <a:extLst>
                    <a:ext uri="{FF2B5EF4-FFF2-40B4-BE49-F238E27FC236}">
                      <a16:creationId xmlns:a16="http://schemas.microsoft.com/office/drawing/2014/main" id="{1AD0F53D-636B-8619-43F5-DD28023999D2}"/>
                    </a:ext>
                  </a:extLst>
                </p:cNvPr>
                <p:cNvSpPr>
                  <a:spLocks/>
                </p:cNvSpPr>
                <p:nvPr/>
              </p:nvSpPr>
              <p:spPr bwMode="auto">
                <a:xfrm>
                  <a:off x="0" y="0"/>
                  <a:ext cx="9567" cy="9288"/>
                </a:xfrm>
                <a:custGeom>
                  <a:avLst/>
                  <a:gdLst>
                    <a:gd name="T0" fmla="*/ 4784 w 33553"/>
                    <a:gd name="T1" fmla="*/ 0 h 32574"/>
                    <a:gd name="T2" fmla="*/ 3782 w 33553"/>
                    <a:gd name="T3" fmla="*/ 413 h 32574"/>
                    <a:gd name="T4" fmla="*/ 554 w 33553"/>
                    <a:gd name="T5" fmla="*/ 3645 h 32574"/>
                    <a:gd name="T6" fmla="*/ 554 w 33553"/>
                    <a:gd name="T7" fmla="*/ 5644 h 32574"/>
                    <a:gd name="T8" fmla="*/ 3782 w 33553"/>
                    <a:gd name="T9" fmla="*/ 8873 h 32574"/>
                    <a:gd name="T10" fmla="*/ 4784 w 33553"/>
                    <a:gd name="T11" fmla="*/ 9288 h 32574"/>
                    <a:gd name="T12" fmla="*/ 5785 w 33553"/>
                    <a:gd name="T13" fmla="*/ 8873 h 32574"/>
                    <a:gd name="T14" fmla="*/ 9014 w 33553"/>
                    <a:gd name="T15" fmla="*/ 5644 h 32574"/>
                    <a:gd name="T16" fmla="*/ 9014 w 33553"/>
                    <a:gd name="T17" fmla="*/ 3645 h 32574"/>
                    <a:gd name="T18" fmla="*/ 5785 w 33553"/>
                    <a:gd name="T19" fmla="*/ 413 h 32574"/>
                    <a:gd name="T20" fmla="*/ 4784 w 33553"/>
                    <a:gd name="T21" fmla="*/ 0 h 3257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53" h="32574" extrusionOk="0">
                      <a:moveTo>
                        <a:pt x="16777" y="1"/>
                      </a:moveTo>
                      <a:cubicBezTo>
                        <a:pt x="15506" y="1"/>
                        <a:pt x="14235" y="483"/>
                        <a:pt x="13265" y="1448"/>
                      </a:cubicBezTo>
                      <a:lnTo>
                        <a:pt x="1942" y="12782"/>
                      </a:lnTo>
                      <a:cubicBezTo>
                        <a:pt x="1" y="14711"/>
                        <a:pt x="1" y="17854"/>
                        <a:pt x="1942" y="19795"/>
                      </a:cubicBezTo>
                      <a:lnTo>
                        <a:pt x="13265" y="31118"/>
                      </a:lnTo>
                      <a:cubicBezTo>
                        <a:pt x="14235" y="32088"/>
                        <a:pt x="15506" y="32573"/>
                        <a:pt x="16777" y="32573"/>
                      </a:cubicBezTo>
                      <a:cubicBezTo>
                        <a:pt x="18048" y="32573"/>
                        <a:pt x="19319" y="32088"/>
                        <a:pt x="20289" y="31118"/>
                      </a:cubicBezTo>
                      <a:lnTo>
                        <a:pt x="31612" y="19795"/>
                      </a:lnTo>
                      <a:cubicBezTo>
                        <a:pt x="33553" y="17854"/>
                        <a:pt x="33553" y="14711"/>
                        <a:pt x="31612" y="12782"/>
                      </a:cubicBezTo>
                      <a:lnTo>
                        <a:pt x="20289" y="1448"/>
                      </a:lnTo>
                      <a:cubicBezTo>
                        <a:pt x="19319" y="483"/>
                        <a:pt x="18048" y="1"/>
                        <a:pt x="16777" y="1"/>
                      </a:cubicBezTo>
                      <a:close/>
                    </a:path>
                  </a:pathLst>
                </a:custGeom>
                <a:solidFill>
                  <a:schemeClr val="bg1">
                    <a:lumMod val="5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48" name="Google Shape;912;p19">
                  <a:extLst>
                    <a:ext uri="{FF2B5EF4-FFF2-40B4-BE49-F238E27FC236}">
                      <a16:creationId xmlns:a16="http://schemas.microsoft.com/office/drawing/2014/main" id="{FBD23BFB-044E-4B76-4567-7ABBB1D477F2}"/>
                    </a:ext>
                  </a:extLst>
                </p:cNvPr>
                <p:cNvSpPr>
                  <a:spLocks/>
                </p:cNvSpPr>
                <p:nvPr/>
              </p:nvSpPr>
              <p:spPr bwMode="auto">
                <a:xfrm>
                  <a:off x="903" y="852"/>
                  <a:ext cx="7761" cy="7585"/>
                </a:xfrm>
                <a:custGeom>
                  <a:avLst/>
                  <a:gdLst>
                    <a:gd name="T0" fmla="*/ 3879 w 27218"/>
                    <a:gd name="T1" fmla="*/ 0 h 26599"/>
                    <a:gd name="T2" fmla="*/ 3232 w 27218"/>
                    <a:gd name="T3" fmla="*/ 270 h 26599"/>
                    <a:gd name="T4" fmla="*/ 356 w 27218"/>
                    <a:gd name="T5" fmla="*/ 3142 h 26599"/>
                    <a:gd name="T6" fmla="*/ 356 w 27218"/>
                    <a:gd name="T7" fmla="*/ 4439 h 26599"/>
                    <a:gd name="T8" fmla="*/ 3232 w 27218"/>
                    <a:gd name="T9" fmla="*/ 7315 h 26599"/>
                    <a:gd name="T10" fmla="*/ 3879 w 27218"/>
                    <a:gd name="T11" fmla="*/ 7585 h 26599"/>
                    <a:gd name="T12" fmla="*/ 4529 w 27218"/>
                    <a:gd name="T13" fmla="*/ 7315 h 26599"/>
                    <a:gd name="T14" fmla="*/ 7405 w 27218"/>
                    <a:gd name="T15" fmla="*/ 4439 h 26599"/>
                    <a:gd name="T16" fmla="*/ 7405 w 27218"/>
                    <a:gd name="T17" fmla="*/ 3142 h 26599"/>
                    <a:gd name="T18" fmla="*/ 4529 w 27218"/>
                    <a:gd name="T19" fmla="*/ 270 h 26599"/>
                    <a:gd name="T20" fmla="*/ 3879 w 27218"/>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18"/>
                    <a:gd name="T34" fmla="*/ 0 h 26599"/>
                    <a:gd name="T35" fmla="*/ 27218 w 27218"/>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18" h="26599" extrusionOk="0">
                      <a:moveTo>
                        <a:pt x="13604" y="0"/>
                      </a:moveTo>
                      <a:cubicBezTo>
                        <a:pt x="12781" y="0"/>
                        <a:pt x="11960" y="316"/>
                        <a:pt x="11335" y="947"/>
                      </a:cubicBezTo>
                      <a:lnTo>
                        <a:pt x="1250" y="11020"/>
                      </a:lnTo>
                      <a:cubicBezTo>
                        <a:pt x="0" y="12282"/>
                        <a:pt x="0" y="14318"/>
                        <a:pt x="1250" y="15568"/>
                      </a:cubicBezTo>
                      <a:lnTo>
                        <a:pt x="11335" y="25652"/>
                      </a:lnTo>
                      <a:cubicBezTo>
                        <a:pt x="11960" y="26283"/>
                        <a:pt x="12781" y="26599"/>
                        <a:pt x="13604" y="26599"/>
                      </a:cubicBezTo>
                      <a:cubicBezTo>
                        <a:pt x="14427" y="26599"/>
                        <a:pt x="15252" y="26283"/>
                        <a:pt x="15883" y="25652"/>
                      </a:cubicBezTo>
                      <a:lnTo>
                        <a:pt x="25968" y="15568"/>
                      </a:lnTo>
                      <a:cubicBezTo>
                        <a:pt x="27218" y="14318"/>
                        <a:pt x="27218" y="12282"/>
                        <a:pt x="25968" y="11020"/>
                      </a:cubicBezTo>
                      <a:lnTo>
                        <a:pt x="15883" y="947"/>
                      </a:lnTo>
                      <a:cubicBezTo>
                        <a:pt x="15252" y="316"/>
                        <a:pt x="14427" y="0"/>
                        <a:pt x="13604" y="0"/>
                      </a:cubicBezTo>
                      <a:close/>
                    </a:path>
                  </a:pathLst>
                </a:custGeom>
                <a:solidFill>
                  <a:schemeClr val="bg1">
                    <a:lumMod val="75000"/>
                    <a:lumOff val="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mj-cs"/>
                    </a:rPr>
                    <a:t>0</a:t>
                  </a:r>
                  <a:r>
                    <a:rPr lang="ar-SA" sz="2800">
                      <a:solidFill>
                        <a:srgbClr val="FFFFFF"/>
                      </a:solidFill>
                      <a:effectLst/>
                      <a:latin typeface="Times New Roman" panose="02020603050405020304" pitchFamily="18" charset="0"/>
                      <a:ea typeface="Calibri" panose="020F0502020204030204" pitchFamily="34" charset="0"/>
                      <a:cs typeface="+mj-cs"/>
                    </a:rPr>
                    <a:t>6</a:t>
                  </a:r>
                  <a:endParaRPr lang="en-GB" sz="1600">
                    <a:solidFill>
                      <a:srgbClr val="000000"/>
                    </a:solidFill>
                    <a:effectLst/>
                    <a:latin typeface="Times New Roman" panose="02020603050405020304" pitchFamily="18" charset="0"/>
                    <a:ea typeface="Calibri" panose="020F0502020204030204" pitchFamily="34" charset="0"/>
                    <a:cs typeface="+mj-cs"/>
                  </a:endParaRPr>
                </a:p>
              </p:txBody>
            </p:sp>
          </p:grpSp>
          <p:sp>
            <p:nvSpPr>
              <p:cNvPr id="45" name="Google Shape;907;p19">
                <a:extLst>
                  <a:ext uri="{FF2B5EF4-FFF2-40B4-BE49-F238E27FC236}">
                    <a16:creationId xmlns:a16="http://schemas.microsoft.com/office/drawing/2014/main" id="{C6291DEF-2B56-59CC-8176-19E4FD2A3D54}"/>
                  </a:ext>
                </a:extLst>
              </p:cNvPr>
              <p:cNvSpPr txBox="1">
                <a:spLocks noChangeArrowheads="1"/>
              </p:cNvSpPr>
              <p:nvPr/>
            </p:nvSpPr>
            <p:spPr bwMode="auto">
              <a:xfrm flipH="1">
                <a:off x="8667" y="1143"/>
                <a:ext cx="48085" cy="6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4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تنمية قدرات العاملين وتمكينهم من التوافق مع متطلبات العمل المتغيرة.</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49" name="Group 48">
              <a:extLst>
                <a:ext uri="{FF2B5EF4-FFF2-40B4-BE49-F238E27FC236}">
                  <a16:creationId xmlns:a16="http://schemas.microsoft.com/office/drawing/2014/main" id="{9B97BF2F-D871-8591-F3ED-4D3A0A01EAD8}"/>
                </a:ext>
              </a:extLst>
            </p:cNvPr>
            <p:cNvGrpSpPr>
              <a:grpSpLocks/>
            </p:cNvGrpSpPr>
            <p:nvPr/>
          </p:nvGrpSpPr>
          <p:grpSpPr bwMode="auto">
            <a:xfrm flipH="1">
              <a:off x="3230245" y="2850502"/>
              <a:ext cx="5731510" cy="927734"/>
              <a:chOff x="0" y="0"/>
              <a:chExt cx="57353" cy="9288"/>
            </a:xfrm>
          </p:grpSpPr>
          <p:grpSp>
            <p:nvGrpSpPr>
              <p:cNvPr id="50" name="Google Shape;899;p19">
                <a:extLst>
                  <a:ext uri="{FF2B5EF4-FFF2-40B4-BE49-F238E27FC236}">
                    <a16:creationId xmlns:a16="http://schemas.microsoft.com/office/drawing/2014/main" id="{DB76A970-1F51-5948-3637-B37AE14285F5}"/>
                  </a:ext>
                </a:extLst>
              </p:cNvPr>
              <p:cNvGrpSpPr>
                <a:grpSpLocks/>
              </p:cNvGrpSpPr>
              <p:nvPr/>
            </p:nvGrpSpPr>
            <p:grpSpPr bwMode="auto">
              <a:xfrm>
                <a:off x="0" y="0"/>
                <a:ext cx="57353" cy="9288"/>
                <a:chOff x="0" y="0"/>
                <a:chExt cx="57353" cy="9288"/>
              </a:xfrm>
            </p:grpSpPr>
            <p:sp>
              <p:nvSpPr>
                <p:cNvPr id="52" name="Google Shape;900;p19">
                  <a:extLst>
                    <a:ext uri="{FF2B5EF4-FFF2-40B4-BE49-F238E27FC236}">
                      <a16:creationId xmlns:a16="http://schemas.microsoft.com/office/drawing/2014/main" id="{A5945F3A-3A5E-0AFB-0D36-59DEFCD61F6C}"/>
                    </a:ext>
                  </a:extLst>
                </p:cNvPr>
                <p:cNvSpPr>
                  <a:spLocks/>
                </p:cNvSpPr>
                <p:nvPr/>
              </p:nvSpPr>
              <p:spPr bwMode="auto">
                <a:xfrm>
                  <a:off x="5500" y="1227"/>
                  <a:ext cx="51853" cy="6834"/>
                </a:xfrm>
                <a:custGeom>
                  <a:avLst/>
                  <a:gdLst>
                    <a:gd name="T0" fmla="*/ 0 w 162807"/>
                    <a:gd name="T1" fmla="*/ 0 h 23968"/>
                    <a:gd name="T2" fmla="*/ 0 w 162807"/>
                    <a:gd name="T3" fmla="*/ 6834 h 23968"/>
                    <a:gd name="T4" fmla="*/ 48034 w 162807"/>
                    <a:gd name="T5" fmla="*/ 6834 h 23968"/>
                    <a:gd name="T6" fmla="*/ 51853 w 162807"/>
                    <a:gd name="T7" fmla="*/ 3415 h 23968"/>
                    <a:gd name="T8" fmla="*/ 48034 w 162807"/>
                    <a:gd name="T9" fmla="*/ 0 h 23968"/>
                    <a:gd name="T10" fmla="*/ 0 w 162807"/>
                    <a:gd name="T11" fmla="*/ 0 h 2396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2807" h="23968" extrusionOk="0">
                      <a:moveTo>
                        <a:pt x="0" y="1"/>
                      </a:moveTo>
                      <a:lnTo>
                        <a:pt x="0" y="23968"/>
                      </a:lnTo>
                      <a:lnTo>
                        <a:pt x="150817" y="23968"/>
                      </a:lnTo>
                      <a:cubicBezTo>
                        <a:pt x="157437" y="23968"/>
                        <a:pt x="162806" y="18598"/>
                        <a:pt x="162806" y="11978"/>
                      </a:cubicBezTo>
                      <a:cubicBezTo>
                        <a:pt x="162806" y="5370"/>
                        <a:pt x="157437" y="1"/>
                        <a:pt x="150817" y="1"/>
                      </a:cubicBezTo>
                      <a:lnTo>
                        <a:pt x="0" y="1"/>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400"/>
                </a:p>
              </p:txBody>
            </p:sp>
            <p:grpSp>
              <p:nvGrpSpPr>
                <p:cNvPr id="53" name="Google Shape;901;p19">
                  <a:extLst>
                    <a:ext uri="{FF2B5EF4-FFF2-40B4-BE49-F238E27FC236}">
                      <a16:creationId xmlns:a16="http://schemas.microsoft.com/office/drawing/2014/main" id="{2F5901F0-6E62-ED1E-A868-70547101CB0C}"/>
                    </a:ext>
                  </a:extLst>
                </p:cNvPr>
                <p:cNvGrpSpPr>
                  <a:grpSpLocks/>
                </p:cNvGrpSpPr>
                <p:nvPr/>
              </p:nvGrpSpPr>
              <p:grpSpPr bwMode="auto">
                <a:xfrm>
                  <a:off x="0" y="0"/>
                  <a:ext cx="56782" cy="9288"/>
                  <a:chOff x="0" y="0"/>
                  <a:chExt cx="56782" cy="9288"/>
                </a:xfrm>
              </p:grpSpPr>
              <p:sp>
                <p:nvSpPr>
                  <p:cNvPr id="54" name="Google Shape;903;p19">
                    <a:extLst>
                      <a:ext uri="{FF2B5EF4-FFF2-40B4-BE49-F238E27FC236}">
                        <a16:creationId xmlns:a16="http://schemas.microsoft.com/office/drawing/2014/main" id="{3F1447E1-CD81-EBCA-C497-93CF4754A7B7}"/>
                      </a:ext>
                    </a:extLst>
                  </p:cNvPr>
                  <p:cNvSpPr>
                    <a:spLocks/>
                  </p:cNvSpPr>
                  <p:nvPr/>
                </p:nvSpPr>
                <p:spPr bwMode="auto">
                  <a:xfrm>
                    <a:off x="0" y="0"/>
                    <a:ext cx="9563" cy="9288"/>
                  </a:xfrm>
                  <a:custGeom>
                    <a:avLst/>
                    <a:gdLst>
                      <a:gd name="T0" fmla="*/ 4780 w 33540"/>
                      <a:gd name="T1" fmla="*/ 0 h 32573"/>
                      <a:gd name="T2" fmla="*/ 3782 w 33540"/>
                      <a:gd name="T3" fmla="*/ 413 h 32573"/>
                      <a:gd name="T4" fmla="*/ 550 w 33540"/>
                      <a:gd name="T5" fmla="*/ 3645 h 32573"/>
                      <a:gd name="T6" fmla="*/ 550 w 33540"/>
                      <a:gd name="T7" fmla="*/ 5644 h 32573"/>
                      <a:gd name="T8" fmla="*/ 3782 w 33540"/>
                      <a:gd name="T9" fmla="*/ 8873 h 32573"/>
                      <a:gd name="T10" fmla="*/ 4780 w 33540"/>
                      <a:gd name="T11" fmla="*/ 9288 h 32573"/>
                      <a:gd name="T12" fmla="*/ 5781 w 33540"/>
                      <a:gd name="T13" fmla="*/ 8873 h 32573"/>
                      <a:gd name="T14" fmla="*/ 9010 w 33540"/>
                      <a:gd name="T15" fmla="*/ 5644 h 32573"/>
                      <a:gd name="T16" fmla="*/ 9010 w 33540"/>
                      <a:gd name="T17" fmla="*/ 3645 h 32573"/>
                      <a:gd name="T18" fmla="*/ 5781 w 33540"/>
                      <a:gd name="T19" fmla="*/ 413 h 32573"/>
                      <a:gd name="T20" fmla="*/ 4780 w 33540"/>
                      <a:gd name="T21" fmla="*/ 0 h 3257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3540" h="32573" extrusionOk="0">
                        <a:moveTo>
                          <a:pt x="16766" y="1"/>
                        </a:moveTo>
                        <a:cubicBezTo>
                          <a:pt x="15496" y="1"/>
                          <a:pt x="14228" y="483"/>
                          <a:pt x="13264" y="1447"/>
                        </a:cubicBezTo>
                        <a:lnTo>
                          <a:pt x="1929" y="12782"/>
                        </a:lnTo>
                        <a:cubicBezTo>
                          <a:pt x="0" y="14711"/>
                          <a:pt x="0" y="17854"/>
                          <a:pt x="1929" y="19795"/>
                        </a:cubicBezTo>
                        <a:lnTo>
                          <a:pt x="13264" y="31117"/>
                        </a:lnTo>
                        <a:cubicBezTo>
                          <a:pt x="14228" y="32088"/>
                          <a:pt x="15496" y="32573"/>
                          <a:pt x="16766" y="32573"/>
                        </a:cubicBezTo>
                        <a:cubicBezTo>
                          <a:pt x="18035" y="32573"/>
                          <a:pt x="19306" y="32088"/>
                          <a:pt x="20276" y="31117"/>
                        </a:cubicBezTo>
                        <a:lnTo>
                          <a:pt x="31599" y="19795"/>
                        </a:lnTo>
                        <a:cubicBezTo>
                          <a:pt x="33540" y="17854"/>
                          <a:pt x="33540" y="14711"/>
                          <a:pt x="31599" y="12782"/>
                        </a:cubicBezTo>
                        <a:lnTo>
                          <a:pt x="20276" y="1447"/>
                        </a:lnTo>
                        <a:cubicBezTo>
                          <a:pt x="19306" y="483"/>
                          <a:pt x="18035" y="1"/>
                          <a:pt x="16766" y="1"/>
                        </a:cubicBez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sp>
                <p:nvSpPr>
                  <p:cNvPr id="55" name="Google Shape;904;p19">
                    <a:extLst>
                      <a:ext uri="{FF2B5EF4-FFF2-40B4-BE49-F238E27FC236}">
                        <a16:creationId xmlns:a16="http://schemas.microsoft.com/office/drawing/2014/main" id="{FA2D8726-A558-0631-23B7-994F873077C4}"/>
                      </a:ext>
                    </a:extLst>
                  </p:cNvPr>
                  <p:cNvSpPr>
                    <a:spLocks/>
                  </p:cNvSpPr>
                  <p:nvPr/>
                </p:nvSpPr>
                <p:spPr bwMode="auto">
                  <a:xfrm>
                    <a:off x="899" y="852"/>
                    <a:ext cx="7765" cy="7585"/>
                  </a:xfrm>
                  <a:custGeom>
                    <a:avLst/>
                    <a:gdLst>
                      <a:gd name="T0" fmla="*/ 3882 w 27230"/>
                      <a:gd name="T1" fmla="*/ 0 h 26599"/>
                      <a:gd name="T2" fmla="*/ 3232 w 27230"/>
                      <a:gd name="T3" fmla="*/ 270 h 26599"/>
                      <a:gd name="T4" fmla="*/ 360 w 27230"/>
                      <a:gd name="T5" fmla="*/ 3142 h 26599"/>
                      <a:gd name="T6" fmla="*/ 360 w 27230"/>
                      <a:gd name="T7" fmla="*/ 4439 h 26599"/>
                      <a:gd name="T8" fmla="*/ 3232 w 27230"/>
                      <a:gd name="T9" fmla="*/ 7315 h 26599"/>
                      <a:gd name="T10" fmla="*/ 3882 w 27230"/>
                      <a:gd name="T11" fmla="*/ 7585 h 26599"/>
                      <a:gd name="T12" fmla="*/ 4529 w 27230"/>
                      <a:gd name="T13" fmla="*/ 7315 h 26599"/>
                      <a:gd name="T14" fmla="*/ 7405 w 27230"/>
                      <a:gd name="T15" fmla="*/ 4439 h 26599"/>
                      <a:gd name="T16" fmla="*/ 7405 w 27230"/>
                      <a:gd name="T17" fmla="*/ 3142 h 26599"/>
                      <a:gd name="T18" fmla="*/ 4529 w 27230"/>
                      <a:gd name="T19" fmla="*/ 270 h 26599"/>
                      <a:gd name="T20" fmla="*/ 3882 w 27230"/>
                      <a:gd name="T21" fmla="*/ 0 h 2659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7230"/>
                      <a:gd name="T34" fmla="*/ 0 h 26599"/>
                      <a:gd name="T35" fmla="*/ 27230 w 27230"/>
                      <a:gd name="T36" fmla="*/ 26599 h 2659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7230" h="26599" extrusionOk="0">
                        <a:moveTo>
                          <a:pt x="13614" y="0"/>
                        </a:moveTo>
                        <a:cubicBezTo>
                          <a:pt x="12791" y="0"/>
                          <a:pt x="11966" y="316"/>
                          <a:pt x="11335" y="947"/>
                        </a:cubicBezTo>
                        <a:lnTo>
                          <a:pt x="1262" y="11019"/>
                        </a:lnTo>
                        <a:cubicBezTo>
                          <a:pt x="0" y="12281"/>
                          <a:pt x="0" y="14317"/>
                          <a:pt x="1262" y="15567"/>
                        </a:cubicBezTo>
                        <a:lnTo>
                          <a:pt x="11335" y="25652"/>
                        </a:lnTo>
                        <a:cubicBezTo>
                          <a:pt x="11966" y="26283"/>
                          <a:pt x="12791" y="26599"/>
                          <a:pt x="13614" y="26599"/>
                        </a:cubicBezTo>
                        <a:cubicBezTo>
                          <a:pt x="14437" y="26599"/>
                          <a:pt x="15258" y="26283"/>
                          <a:pt x="15883" y="25652"/>
                        </a:cubicBezTo>
                        <a:lnTo>
                          <a:pt x="25968" y="15567"/>
                        </a:lnTo>
                        <a:cubicBezTo>
                          <a:pt x="27230" y="14317"/>
                          <a:pt x="27230" y="12281"/>
                          <a:pt x="25968" y="11019"/>
                        </a:cubicBezTo>
                        <a:lnTo>
                          <a:pt x="15883" y="947"/>
                        </a:lnTo>
                        <a:cubicBezTo>
                          <a:pt x="15258" y="316"/>
                          <a:pt x="14437" y="0"/>
                          <a:pt x="13614" y="0"/>
                        </a:cubicBez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en-US" sz="2800">
                        <a:solidFill>
                          <a:srgbClr val="FFFFFF"/>
                        </a:solidFill>
                        <a:effectLst/>
                        <a:latin typeface="Times New Roman" panose="02020603050405020304" pitchFamily="18" charset="0"/>
                        <a:ea typeface="Calibri" panose="020F0502020204030204" pitchFamily="34" charset="0"/>
                        <a:cs typeface="+mj-cs"/>
                      </a:rPr>
                      <a:t>0</a:t>
                    </a:r>
                    <a:r>
                      <a:rPr lang="ar-SA" sz="2800">
                        <a:solidFill>
                          <a:srgbClr val="FFFFFF"/>
                        </a:solidFill>
                        <a:effectLst/>
                        <a:latin typeface="Times New Roman" panose="02020603050405020304" pitchFamily="18" charset="0"/>
                        <a:ea typeface="Calibri" panose="020F0502020204030204" pitchFamily="34" charset="0"/>
                        <a:cs typeface="+mj-cs"/>
                      </a:rPr>
                      <a:t>7</a:t>
                    </a:r>
                    <a:endParaRPr lang="en-GB" sz="1600">
                      <a:solidFill>
                        <a:srgbClr val="000000"/>
                      </a:solidFill>
                      <a:effectLst/>
                      <a:latin typeface="Times New Roman" panose="02020603050405020304" pitchFamily="18" charset="0"/>
                      <a:ea typeface="Calibri" panose="020F0502020204030204" pitchFamily="34" charset="0"/>
                      <a:cs typeface="+mj-cs"/>
                    </a:endParaRPr>
                  </a:p>
                </p:txBody>
              </p:sp>
              <p:sp>
                <p:nvSpPr>
                  <p:cNvPr id="56" name="Google Shape;907;p19">
                    <a:extLst>
                      <a:ext uri="{FF2B5EF4-FFF2-40B4-BE49-F238E27FC236}">
                        <a16:creationId xmlns:a16="http://schemas.microsoft.com/office/drawing/2014/main" id="{4468D14E-8C4C-DA6F-0E25-98587A9AC9F2}"/>
                      </a:ext>
                    </a:extLst>
                  </p:cNvPr>
                  <p:cNvSpPr txBox="1">
                    <a:spLocks noChangeArrowheads="1"/>
                  </p:cNvSpPr>
                  <p:nvPr/>
                </p:nvSpPr>
                <p:spPr bwMode="auto">
                  <a:xfrm>
                    <a:off x="10078" y="1047"/>
                    <a:ext cx="46704" cy="70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just" rtl="1">
                      <a:lnSpc>
                        <a:spcPct val="115000"/>
                      </a:lnSpc>
                      <a:spcBef>
                        <a:spcPts val="0"/>
                      </a:spcBef>
                      <a:spcAft>
                        <a:spcPts val="0"/>
                      </a:spcAft>
                    </a:pPr>
                    <a:r>
                      <a:rPr lang="ar-SA" sz="240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معالجة الآثار المترتبة على التسرب الوظيفي، وتخفيض حجم العمالة المستقيلة.</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
            <p:nvSpPr>
              <p:cNvPr id="51" name="Google Shape;930;p19">
                <a:extLst>
                  <a:ext uri="{FF2B5EF4-FFF2-40B4-BE49-F238E27FC236}">
                    <a16:creationId xmlns:a16="http://schemas.microsoft.com/office/drawing/2014/main" id="{FD11174C-9541-11F0-A247-8B468E7B3F07}"/>
                  </a:ext>
                </a:extLst>
              </p:cNvPr>
              <p:cNvSpPr>
                <a:spLocks/>
              </p:cNvSpPr>
              <p:nvPr/>
            </p:nvSpPr>
            <p:spPr bwMode="auto">
              <a:xfrm>
                <a:off x="48396" y="4104"/>
                <a:ext cx="214" cy="215"/>
              </a:xfrm>
              <a:custGeom>
                <a:avLst/>
                <a:gdLst>
                  <a:gd name="T0" fmla="*/ 107 w 694"/>
                  <a:gd name="T1" fmla="*/ 0 h 695"/>
                  <a:gd name="T2" fmla="*/ 0 w 694"/>
                  <a:gd name="T3" fmla="*/ 108 h 695"/>
                  <a:gd name="T4" fmla="*/ 107 w 694"/>
                  <a:gd name="T5" fmla="*/ 215 h 695"/>
                  <a:gd name="T6" fmla="*/ 214 w 694"/>
                  <a:gd name="T7" fmla="*/ 108 h 695"/>
                  <a:gd name="T8" fmla="*/ 107 w 694"/>
                  <a:gd name="T9" fmla="*/ 0 h 69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94" h="695" extrusionOk="0">
                    <a:moveTo>
                      <a:pt x="347" y="1"/>
                    </a:moveTo>
                    <a:cubicBezTo>
                      <a:pt x="158" y="1"/>
                      <a:pt x="0" y="159"/>
                      <a:pt x="0" y="348"/>
                    </a:cubicBezTo>
                    <a:cubicBezTo>
                      <a:pt x="0" y="537"/>
                      <a:pt x="158" y="694"/>
                      <a:pt x="347" y="694"/>
                    </a:cubicBezTo>
                    <a:cubicBezTo>
                      <a:pt x="536" y="694"/>
                      <a:pt x="694" y="537"/>
                      <a:pt x="694" y="348"/>
                    </a:cubicBezTo>
                    <a:cubicBezTo>
                      <a:pt x="694" y="159"/>
                      <a:pt x="536" y="1"/>
                      <a:pt x="347" y="1"/>
                    </a:cubicBezTo>
                    <a:close/>
                  </a:path>
                </a:pathLst>
              </a:custGeom>
              <a:solidFill>
                <a:srgbClr val="FCBD2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400"/>
              </a:p>
            </p:txBody>
          </p:sp>
        </p:grpSp>
      </p:grpSp>
    </p:spTree>
    <p:extLst>
      <p:ext uri="{BB962C8B-B14F-4D97-AF65-F5344CB8AC3E}">
        <p14:creationId xmlns:p14="http://schemas.microsoft.com/office/powerpoint/2010/main" val="30588564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barn(inVertical)">
                                      <p:cBhvr>
                                        <p:cTn id="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709987" y="2136338"/>
            <a:ext cx="4772025" cy="2585323"/>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أدوات ومزايا التخطيط للتعاقب القيادي</a:t>
            </a:r>
            <a:endParaRPr lang="en-US" sz="5400" dirty="0">
              <a:solidFill>
                <a:srgbClr val="002060"/>
              </a:solidFill>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a16="http://schemas.microsoft.com/office/drawing/2014/main" id="{89DDEFC6-E807-4435-9064-BBD2B0D3CA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7186" y="1068395"/>
            <a:ext cx="1554480" cy="1554480"/>
          </a:xfrm>
          <a:prstGeom prst="rect">
            <a:avLst/>
          </a:prstGeom>
        </p:spPr>
      </p:pic>
      <p:pic>
        <p:nvPicPr>
          <p:cNvPr id="9" name="Picture 8">
            <a:extLst>
              <a:ext uri="{FF2B5EF4-FFF2-40B4-BE49-F238E27FC236}">
                <a16:creationId xmlns:a16="http://schemas.microsoft.com/office/drawing/2014/main" id="{E5403EA1-2D30-4EFC-A476-E5BE90E85A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5222" y="1068395"/>
            <a:ext cx="1554480" cy="1554480"/>
          </a:xfrm>
          <a:prstGeom prst="rect">
            <a:avLst/>
          </a:prstGeom>
        </p:spPr>
      </p:pic>
    </p:spTree>
    <p:extLst>
      <p:ext uri="{BB962C8B-B14F-4D97-AF65-F5344CB8AC3E}">
        <p14:creationId xmlns:p14="http://schemas.microsoft.com/office/powerpoint/2010/main" val="3245112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مزايا تخطيط التعاقب</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FA1E7503-6697-0127-3903-ACD2855F5D85}"/>
              </a:ext>
            </a:extLst>
          </p:cNvPr>
          <p:cNvSpPr txBox="1"/>
          <p:nvPr/>
        </p:nvSpPr>
        <p:spPr>
          <a:xfrm>
            <a:off x="1682833" y="1072786"/>
            <a:ext cx="8826331" cy="5031377"/>
          </a:xfrm>
          <a:prstGeom prst="rect">
            <a:avLst/>
          </a:prstGeom>
          <a:noFill/>
        </p:spPr>
        <p:txBody>
          <a:bodyPr wrap="square">
            <a:spAutoFit/>
          </a:bodyPr>
          <a:lstStyle/>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تحقيق الولاء والتزام العاملين بالأداء وبقائهم في المنظمة.</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الاستخدام الأمثل للموارد لإنجاز أهداف المنظمة على المَدَى القصير والطويل.</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وتقييم وظائف المنظمة والنتائج.</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والتغلب على الصعوبات المتزايدة في التعيين الخارجي للموظفين نتيجة زيادة أعداد من يتوقع تقاعدهم.</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وتوفير البديل لسد الفجوة المتوقعة.</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واستمرار القيادات والمشاركة في المعرفة.</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وتقليل التكاليف المالية التي ترتبط بفقدان المنظمة لمعارف مهمة.</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فهم أهداف وغايات المنظمة القصيرة الأجل والطويلة منها.</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a:p>
            <a:pPr marL="342900" marR="0" lvl="0" indent="-342900" algn="just" rtl="1">
              <a:lnSpc>
                <a:spcPct val="115000"/>
              </a:lnSpc>
              <a:spcBef>
                <a:spcPts val="0"/>
              </a:spcBef>
              <a:spcAft>
                <a:spcPts val="800"/>
              </a:spcAft>
              <a:buSzPct val="125000"/>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اتجاهات وتوقعات العاملين.</a:t>
            </a:r>
            <a:endParaRPr lang="en-GB" sz="2800" dirty="0">
              <a:solidFill>
                <a:srgbClr val="000000"/>
              </a:solidFill>
              <a:effectLst/>
              <a:latin typeface="Calibri" panose="020F0502020204030204" pitchFamily="34" charset="0"/>
              <a:ea typeface="Calibri" panose="020F0502020204030204" pitchFamily="34" charset="0"/>
              <a:cs typeface="Wingdings" panose="05000000000000000000" pitchFamily="2" charset="2"/>
            </a:endParaRPr>
          </a:p>
        </p:txBody>
      </p:sp>
    </p:spTree>
    <p:extLst>
      <p:ext uri="{BB962C8B-B14F-4D97-AF65-F5344CB8AC3E}">
        <p14:creationId xmlns:p14="http://schemas.microsoft.com/office/powerpoint/2010/main" val="28811455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أهداف تخطيط تعاقب القيادات</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B69315BA-3863-DE05-3279-0F9F6EF99BBD}"/>
              </a:ext>
            </a:extLst>
          </p:cNvPr>
          <p:cNvSpPr txBox="1"/>
          <p:nvPr/>
        </p:nvSpPr>
        <p:spPr>
          <a:xfrm>
            <a:off x="3646969" y="1060467"/>
            <a:ext cx="7150815" cy="4737066"/>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المنظمات تستخدم تخطيط التعاقب لتحقيق عدد من الأهداف منها:</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07000"/>
              </a:lnSpc>
              <a:spcBef>
                <a:spcPts val="0"/>
              </a:spcBef>
              <a:spcAft>
                <a:spcPts val="0"/>
              </a:spcAft>
              <a:buClr>
                <a:srgbClr val="000000"/>
              </a:buClr>
              <a:buFont typeface="+mj-lt"/>
              <a:buAutoNum type="arabicPeriod"/>
            </a:pP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تحسين عملية التعيين للمناصب الرئيسية.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Clr>
                <a:srgbClr val="000000"/>
              </a:buClr>
              <a:buFont typeface="+mj-lt"/>
              <a:buAutoNum type="arabicPeriod"/>
            </a:pP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تطوير فعال على المدى الطويل للخلفاء المحتملين عن طريق</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Clr>
                <a:srgbClr val="000000"/>
              </a:buClr>
              <a:buFont typeface="+mj-lt"/>
              <a:buAutoNum type="arabicPeriod"/>
            </a:pP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ضمان النمو الوظيفي وتحليل العمل، والمسؤوليات، والمهارات والمعرفة اللازمة للمستقبل.</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Clr>
                <a:srgbClr val="000000"/>
              </a:buClr>
              <a:buFont typeface="+mj-lt"/>
              <a:buAutoNum type="arabicPeriod"/>
            </a:pP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مراجعة 'المواهب' للمنظمة والذي يساعد في توزيع المسؤوليات واستراتيجيات التنمية وملء الثغرات في المواهب التي تم تحديدها</a:t>
            </a:r>
            <a:r>
              <a:rPr lang="ar-SA" sz="2800" dirty="0">
                <a:solidFill>
                  <a:srgbClr val="0070C0"/>
                </a:solidFill>
                <a:effectLst/>
                <a:latin typeface="Calibri" panose="020F0502020204030204" pitchFamily="34" charset="0"/>
                <a:ea typeface="Calibri" panose="020F0502020204030204" pitchFamily="34" charset="0"/>
                <a:cs typeface="Sakkal Majalla" panose="02000000000000000000" pitchFamily="2" charset="-78"/>
              </a:rPr>
              <a:t>.</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buClr>
                <a:srgbClr val="000000"/>
              </a:buClr>
              <a:buFont typeface="+mj-lt"/>
              <a:buAutoNum type="arabicPeriod"/>
            </a:pP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بناء (موارد للمواهب الرئيسية) من الموظفين الذين يشتركون في المهارات الأساسية والمعرفة والخبرات والقيم تع تبر مهمة بالنسبة لمستقبل المنظمة.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22BABED-7942-CB9E-56B8-625A0E90AE8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7052" y="2080241"/>
            <a:ext cx="3269917" cy="2697517"/>
          </a:xfrm>
          <a:prstGeom prst="rect">
            <a:avLst/>
          </a:prstGeom>
        </p:spPr>
      </p:pic>
    </p:spTree>
    <p:extLst>
      <p:ext uri="{BB962C8B-B14F-4D97-AF65-F5344CB8AC3E}">
        <p14:creationId xmlns:p14="http://schemas.microsoft.com/office/powerpoint/2010/main" val="1554901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أدوات تخطيط التعاقب</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5B14085A-E659-5061-66C9-403FBF136337}"/>
              </a:ext>
            </a:extLst>
          </p:cNvPr>
          <p:cNvSpPr txBox="1"/>
          <p:nvPr/>
        </p:nvSpPr>
        <p:spPr>
          <a:xfrm>
            <a:off x="5156791" y="780928"/>
            <a:ext cx="6098193" cy="5526898"/>
          </a:xfrm>
          <a:prstGeom prst="rect">
            <a:avLst/>
          </a:prstGeom>
          <a:noFill/>
        </p:spPr>
        <p:txBody>
          <a:bodyPr wrap="square">
            <a:spAutoFit/>
          </a:bodyPr>
          <a:lstStyle/>
          <a:p>
            <a:pPr marL="342900" marR="0" lvl="0" indent="-342900" algn="just" rtl="1">
              <a:lnSpc>
                <a:spcPct val="115000"/>
              </a:lnSpc>
              <a:spcBef>
                <a:spcPts val="0"/>
              </a:spcBef>
              <a:spcAft>
                <a:spcPts val="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لديها نظام إدارة الأداء من شأنها أن توفر بيانات دقيقة.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نظام السير الذاتية للموظفين عبر الإنترنت.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لديها نظام التعيين التي تمكن من نقل معلومات عن التعيينات الجديدة مباشرة إلى حسابك في التخطيط للخلافة وتحليل البيانات.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تتكامل مع نظام معلومات الموارد البشرية الخاص بك/ إدارة البيانات المهمة مع روابط إلى الكفاءات والمؤهلات الأخرى.</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تعد مصدرا قويا لقاعدة البدلاء وأداة تقييم، ويمكن أن تشارك وتستعرض وتحلل البيانات لتوفير آخر المعلومات وتحديثها.</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SzPct val="80000"/>
              <a:buFont typeface="+mj-lt"/>
              <a:buAutoNum type="arabicPeriod"/>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يستخدم أدوات تفاعلية سهلة أو مصفوفات لتقييم الموظفين المحتملين، ومخاطر الرحلة، وأثر الخسارة.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11" name="Picture 10" descr="Table&#10;&#10;Description automatically generated">
            <a:extLst>
              <a:ext uri="{FF2B5EF4-FFF2-40B4-BE49-F238E27FC236}">
                <a16:creationId xmlns:a16="http://schemas.microsoft.com/office/drawing/2014/main" id="{E33BAE4D-AB0B-60AE-B90D-1A45AF1239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5430" y="2413473"/>
            <a:ext cx="4901361" cy="2261808"/>
          </a:xfrm>
          <a:prstGeom prst="rect">
            <a:avLst/>
          </a:prstGeom>
        </p:spPr>
      </p:pic>
    </p:spTree>
    <p:extLst>
      <p:ext uri="{BB962C8B-B14F-4D97-AF65-F5344CB8AC3E}">
        <p14:creationId xmlns:p14="http://schemas.microsoft.com/office/powerpoint/2010/main" val="39853600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أدوات تخطيط التعاقب</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5B14085A-E659-5061-66C9-403FBF136337}"/>
              </a:ext>
            </a:extLst>
          </p:cNvPr>
          <p:cNvSpPr txBox="1"/>
          <p:nvPr/>
        </p:nvSpPr>
        <p:spPr>
          <a:xfrm>
            <a:off x="5156791" y="780928"/>
            <a:ext cx="6098193" cy="5526898"/>
          </a:xfrm>
          <a:prstGeom prst="rect">
            <a:avLst/>
          </a:prstGeom>
          <a:noFill/>
        </p:spPr>
        <p:txBody>
          <a:bodyPr wrap="square">
            <a:spAutoFit/>
          </a:bodyPr>
          <a:lstStyle/>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7.</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يزود بإطار العمل اللازم والفعال لتحليل الفجوات.</a:t>
            </a:r>
          </a:p>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8.</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لديها قدرات البحث بناء على عدة فلترات (تصنيفات) وخصائص الموظف.</a:t>
            </a:r>
          </a:p>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9.</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ويقدم عرض من خطتكم للخلافة في أي شكل، بما في ذلك المخططات التنظيمية مع ابرز مجالات الاهتمام.</a:t>
            </a:r>
          </a:p>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10.</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يوفر بيانات كاملة عن المخزون الوظيفي لكل موظف بسهولة بحيث تكون في متناول اليد، يمكن للمديرين تحديد الوظائف المستهدفة في المستقبل لزملائه وتشير إلى وجود جدول زمني للاستعداد.</a:t>
            </a:r>
          </a:p>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11.</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بريد الكتروني مخصص للتذكير.</a:t>
            </a:r>
          </a:p>
          <a:p>
            <a:pPr marR="0" lvl="0" algn="just" rtl="1">
              <a:lnSpc>
                <a:spcPct val="115000"/>
              </a:lnSpc>
              <a:spcBef>
                <a:spcPts val="0"/>
              </a:spcBef>
              <a:spcAft>
                <a:spcPts val="0"/>
              </a:spcAft>
              <a:buSzPct val="100000"/>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12.</a:t>
            </a: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تقارير إعلامية مرئية ولوحة أجهزة القياس.</a:t>
            </a:r>
          </a:p>
        </p:txBody>
      </p:sp>
      <p:pic>
        <p:nvPicPr>
          <p:cNvPr id="11" name="Picture 10" descr="Table&#10;&#10;Description automatically generated">
            <a:extLst>
              <a:ext uri="{FF2B5EF4-FFF2-40B4-BE49-F238E27FC236}">
                <a16:creationId xmlns:a16="http://schemas.microsoft.com/office/drawing/2014/main" id="{E33BAE4D-AB0B-60AE-B90D-1A45AF12396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6306" y="2397524"/>
            <a:ext cx="4970485" cy="2293706"/>
          </a:xfrm>
          <a:prstGeom prst="rect">
            <a:avLst/>
          </a:prstGeom>
        </p:spPr>
      </p:pic>
    </p:spTree>
    <p:extLst>
      <p:ext uri="{BB962C8B-B14F-4D97-AF65-F5344CB8AC3E}">
        <p14:creationId xmlns:p14="http://schemas.microsoft.com/office/powerpoint/2010/main" val="15570004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الهدف العام</a:t>
            </a:r>
          </a:p>
        </p:txBody>
      </p:sp>
      <p:sp>
        <p:nvSpPr>
          <p:cNvPr id="10" name="TextBox 9">
            <a:extLst>
              <a:ext uri="{FF2B5EF4-FFF2-40B4-BE49-F238E27FC236}">
                <a16:creationId xmlns:a16="http://schemas.microsoft.com/office/drawing/2014/main" id="{5ED9931B-F693-4BEB-9A9A-F062A0851482}"/>
              </a:ext>
            </a:extLst>
          </p:cNvPr>
          <p:cNvSpPr txBox="1"/>
          <p:nvPr/>
        </p:nvSpPr>
        <p:spPr>
          <a:xfrm>
            <a:off x="5154945" y="2691298"/>
            <a:ext cx="6093618" cy="1014380"/>
          </a:xfrm>
          <a:prstGeom prst="rect">
            <a:avLst/>
          </a:prstGeom>
          <a:noFill/>
        </p:spPr>
        <p:txBody>
          <a:bodyPr wrap="square">
            <a:spAutoFit/>
          </a:bodyPr>
          <a:lstStyle/>
          <a:p>
            <a:pPr marL="337820" algn="ctr" rtl="1">
              <a:lnSpc>
                <a:spcPct val="107000"/>
              </a:lnSpc>
              <a:spcAft>
                <a:spcPts val="800"/>
              </a:spcAft>
            </a:pPr>
            <a:r>
              <a:rPr lang="ar-SY" sz="28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rPr>
              <a:t>فهم أساسيات التطوير الوظيفي و أهمية تخطيط التعاقب القيادي</a:t>
            </a:r>
            <a:endParaRPr lang="en-US" sz="2400" b="1" dirty="0">
              <a:solidFill>
                <a:srgbClr val="002060"/>
              </a:solidFill>
              <a:latin typeface="Sakkal Majalla" panose="02000000000000000000" pitchFamily="2" charset="-78"/>
              <a:ea typeface="Calibri" panose="020F0502020204030204" pitchFamily="34" charset="0"/>
              <a:cs typeface="Sakkal Majalla" panose="02000000000000000000" pitchFamily="2" charset="-78"/>
            </a:endParaRPr>
          </a:p>
        </p:txBody>
      </p:sp>
      <p:sp>
        <p:nvSpPr>
          <p:cNvPr id="2" name="Footer Placeholder 1">
            <a:extLst>
              <a:ext uri="{FF2B5EF4-FFF2-40B4-BE49-F238E27FC236}">
                <a16:creationId xmlns:a16="http://schemas.microsoft.com/office/drawing/2014/main" id="{A09ED966-FA69-4626-BF3E-7CB364C0DEFC}"/>
              </a:ext>
            </a:extLst>
          </p:cNvPr>
          <p:cNvSpPr>
            <a:spLocks noGrp="1"/>
          </p:cNvSpPr>
          <p:nvPr>
            <p:ph type="ftr" sz="quarter" idx="11"/>
          </p:nvPr>
        </p:nvSpPr>
        <p:spPr>
          <a:xfrm>
            <a:off x="3049193" y="6556382"/>
            <a:ext cx="579850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11" name="Picture 10" descr="Clip.Cookdiary.net - Target Clipart transparent background 5 - 500 ...">
            <a:extLst>
              <a:ext uri="{FF2B5EF4-FFF2-40B4-BE49-F238E27FC236}">
                <a16:creationId xmlns:a16="http://schemas.microsoft.com/office/drawing/2014/main" id="{62F6943B-799C-4E4E-8532-7CFED4D179C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rot="20830406" flipH="1">
            <a:off x="1051222" y="1430971"/>
            <a:ext cx="3996055" cy="39960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32500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متطلبات عملية تخطيط التعاقب القيادي</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C81A550C-9357-4303-9828-EC69C3D9774B}"/>
              </a:ext>
            </a:extLst>
          </p:cNvPr>
          <p:cNvGrpSpPr>
            <a:grpSpLocks/>
          </p:cNvGrpSpPr>
          <p:nvPr/>
        </p:nvGrpSpPr>
        <p:grpSpPr bwMode="auto">
          <a:xfrm>
            <a:off x="1300778" y="1255066"/>
            <a:ext cx="9590443" cy="4347867"/>
            <a:chOff x="0" y="0"/>
            <a:chExt cx="59499" cy="26977"/>
          </a:xfrm>
        </p:grpSpPr>
        <p:grpSp>
          <p:nvGrpSpPr>
            <p:cNvPr id="4" name="Group 3">
              <a:extLst>
                <a:ext uri="{FF2B5EF4-FFF2-40B4-BE49-F238E27FC236}">
                  <a16:creationId xmlns:a16="http://schemas.microsoft.com/office/drawing/2014/main" id="{61E8C6DF-3649-6958-EF79-DA5D92DA751A}"/>
                </a:ext>
              </a:extLst>
            </p:cNvPr>
            <p:cNvGrpSpPr>
              <a:grpSpLocks/>
            </p:cNvGrpSpPr>
            <p:nvPr/>
          </p:nvGrpSpPr>
          <p:grpSpPr bwMode="auto">
            <a:xfrm>
              <a:off x="0" y="0"/>
              <a:ext cx="14655" cy="26977"/>
              <a:chOff x="0" y="0"/>
              <a:chExt cx="14655" cy="26977"/>
            </a:xfrm>
          </p:grpSpPr>
          <p:sp>
            <p:nvSpPr>
              <p:cNvPr id="24" name="Google Shape;598;p27">
                <a:extLst>
                  <a:ext uri="{FF2B5EF4-FFF2-40B4-BE49-F238E27FC236}">
                    <a16:creationId xmlns:a16="http://schemas.microsoft.com/office/drawing/2014/main" id="{583FD892-6BD9-D559-8944-08640E883399}"/>
                  </a:ext>
                </a:extLst>
              </p:cNvPr>
              <p:cNvSpPr>
                <a:spLocks/>
              </p:cNvSpPr>
              <p:nvPr/>
            </p:nvSpPr>
            <p:spPr bwMode="auto">
              <a:xfrm>
                <a:off x="0" y="4332"/>
                <a:ext cx="14653" cy="21901"/>
              </a:xfrm>
              <a:custGeom>
                <a:avLst/>
                <a:gdLst>
                  <a:gd name="T0" fmla="*/ 0 w 58615"/>
                  <a:gd name="T1" fmla="*/ 0 h 94953"/>
                  <a:gd name="T2" fmla="*/ 0 w 58615"/>
                  <a:gd name="T3" fmla="*/ 21901 h 94953"/>
                  <a:gd name="T4" fmla="*/ 14653 w 58615"/>
                  <a:gd name="T5" fmla="*/ 21901 h 94953"/>
                  <a:gd name="T6" fmla="*/ 14653 w 58615"/>
                  <a:gd name="T7" fmla="*/ 0 h 94953"/>
                  <a:gd name="T8" fmla="*/ 0 w 58615"/>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615" h="94953" extrusionOk="0">
                    <a:moveTo>
                      <a:pt x="0" y="0"/>
                    </a:moveTo>
                    <a:lnTo>
                      <a:pt x="0" y="94952"/>
                    </a:lnTo>
                    <a:lnTo>
                      <a:pt x="58615" y="94952"/>
                    </a:lnTo>
                    <a:lnTo>
                      <a:pt x="58615" y="0"/>
                    </a:lnTo>
                    <a:lnTo>
                      <a:pt x="0" y="0"/>
                    </a:lnTo>
                    <a:close/>
                  </a:path>
                </a:pathLst>
              </a:custGeom>
              <a:noFill/>
              <a:ln w="9525">
                <a:solidFill>
                  <a:srgbClr val="00B0F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25" name="Google Shape;599;p27">
                <a:extLst>
                  <a:ext uri="{FF2B5EF4-FFF2-40B4-BE49-F238E27FC236}">
                    <a16:creationId xmlns:a16="http://schemas.microsoft.com/office/drawing/2014/main" id="{476556FD-8275-8B89-FA39-785340202059}"/>
                  </a:ext>
                </a:extLst>
              </p:cNvPr>
              <p:cNvSpPr>
                <a:spLocks/>
              </p:cNvSpPr>
              <p:nvPr/>
            </p:nvSpPr>
            <p:spPr bwMode="auto">
              <a:xfrm>
                <a:off x="3556" y="0"/>
                <a:ext cx="7257" cy="8022"/>
              </a:xfrm>
              <a:custGeom>
                <a:avLst/>
                <a:gdLst>
                  <a:gd name="T0" fmla="*/ 3629 w 29028"/>
                  <a:gd name="T1" fmla="*/ 0 h 32089"/>
                  <a:gd name="T2" fmla="*/ 3048 w 29028"/>
                  <a:gd name="T3" fmla="*/ 156 h 32089"/>
                  <a:gd name="T4" fmla="*/ 581 w 29028"/>
                  <a:gd name="T5" fmla="*/ 1582 h 32089"/>
                  <a:gd name="T6" fmla="*/ 0 w 29028"/>
                  <a:gd name="T7" fmla="*/ 2585 h 32089"/>
                  <a:gd name="T8" fmla="*/ 0 w 29028"/>
                  <a:gd name="T9" fmla="*/ 5437 h 32089"/>
                  <a:gd name="T10" fmla="*/ 581 w 29028"/>
                  <a:gd name="T11" fmla="*/ 6440 h 32089"/>
                  <a:gd name="T12" fmla="*/ 3048 w 29028"/>
                  <a:gd name="T13" fmla="*/ 7866 h 32089"/>
                  <a:gd name="T14" fmla="*/ 3629 w 29028"/>
                  <a:gd name="T15" fmla="*/ 8022 h 32089"/>
                  <a:gd name="T16" fmla="*/ 4209 w 29028"/>
                  <a:gd name="T17" fmla="*/ 7866 h 32089"/>
                  <a:gd name="T18" fmla="*/ 6677 w 29028"/>
                  <a:gd name="T19" fmla="*/ 6440 h 32089"/>
                  <a:gd name="T20" fmla="*/ 7257 w 29028"/>
                  <a:gd name="T21" fmla="*/ 5437 h 32089"/>
                  <a:gd name="T22" fmla="*/ 7257 w 29028"/>
                  <a:gd name="T23" fmla="*/ 2585 h 32089"/>
                  <a:gd name="T24" fmla="*/ 6677 w 29028"/>
                  <a:gd name="T25" fmla="*/ 1582 h 32089"/>
                  <a:gd name="T26" fmla="*/ 4209 w 29028"/>
                  <a:gd name="T27" fmla="*/ 156 h 32089"/>
                  <a:gd name="T28" fmla="*/ 3629 w 29028"/>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8"/>
                  <a:gd name="T46" fmla="*/ 0 h 32089"/>
                  <a:gd name="T47" fmla="*/ 29028 w 29028"/>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8" h="32089" extrusionOk="0">
                    <a:moveTo>
                      <a:pt x="14514" y="1"/>
                    </a:moveTo>
                    <a:cubicBezTo>
                      <a:pt x="13713" y="1"/>
                      <a:pt x="12913" y="209"/>
                      <a:pt x="12192" y="626"/>
                    </a:cubicBezTo>
                    <a:lnTo>
                      <a:pt x="2322" y="6329"/>
                    </a:lnTo>
                    <a:cubicBezTo>
                      <a:pt x="881" y="7151"/>
                      <a:pt x="0" y="8686"/>
                      <a:pt x="0" y="10341"/>
                    </a:cubicBezTo>
                    <a:lnTo>
                      <a:pt x="0" y="21748"/>
                    </a:lnTo>
                    <a:cubicBezTo>
                      <a:pt x="0" y="23403"/>
                      <a:pt x="881" y="24938"/>
                      <a:pt x="2322" y="25760"/>
                    </a:cubicBezTo>
                    <a:lnTo>
                      <a:pt x="12192" y="31463"/>
                    </a:lnTo>
                    <a:cubicBezTo>
                      <a:pt x="12913" y="31880"/>
                      <a:pt x="13713" y="32088"/>
                      <a:pt x="14514" y="32088"/>
                    </a:cubicBezTo>
                    <a:cubicBezTo>
                      <a:pt x="15315" y="32088"/>
                      <a:pt x="16115" y="31880"/>
                      <a:pt x="16836" y="31463"/>
                    </a:cubicBezTo>
                    <a:lnTo>
                      <a:pt x="26706" y="25760"/>
                    </a:lnTo>
                    <a:cubicBezTo>
                      <a:pt x="28147" y="24938"/>
                      <a:pt x="29028" y="23403"/>
                      <a:pt x="29028" y="21748"/>
                    </a:cubicBezTo>
                    <a:lnTo>
                      <a:pt x="29028" y="10341"/>
                    </a:lnTo>
                    <a:cubicBezTo>
                      <a:pt x="29028" y="8686"/>
                      <a:pt x="28147" y="7151"/>
                      <a:pt x="26706" y="6329"/>
                    </a:cubicBezTo>
                    <a:lnTo>
                      <a:pt x="16836" y="626"/>
                    </a:lnTo>
                    <a:cubicBezTo>
                      <a:pt x="16115" y="209"/>
                      <a:pt x="15315" y="1"/>
                      <a:pt x="14514" y="1"/>
                    </a:cubicBezTo>
                    <a:close/>
                  </a:path>
                </a:pathLst>
              </a:custGeom>
              <a:solidFill>
                <a:srgbClr val="5EB2FC"/>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04</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603;p27">
                <a:extLst>
                  <a:ext uri="{FF2B5EF4-FFF2-40B4-BE49-F238E27FC236}">
                    <a16:creationId xmlns:a16="http://schemas.microsoft.com/office/drawing/2014/main" id="{21D720B9-3BA9-6CC5-67B2-451C5509EA7B}"/>
                  </a:ext>
                </a:extLst>
              </p:cNvPr>
              <p:cNvSpPr txBox="1">
                <a:spLocks noChangeArrowheads="1"/>
              </p:cNvSpPr>
              <p:nvPr/>
            </p:nvSpPr>
            <p:spPr bwMode="auto">
              <a:xfrm>
                <a:off x="0" y="7285"/>
                <a:ext cx="14655"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72000" rIns="36000" bIns="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اختيار المرشحين المحتملين لهذه المناصب الذين تتوافر فيهم المعايير من بين الافراد الموجودين حاليا في المنظمة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Google Shape;605;p27">
                <a:extLst>
                  <a:ext uri="{FF2B5EF4-FFF2-40B4-BE49-F238E27FC236}">
                    <a16:creationId xmlns:a16="http://schemas.microsoft.com/office/drawing/2014/main" id="{513E09B4-6DC0-4317-62C8-E3C6D4C94517}"/>
                  </a:ext>
                </a:extLst>
              </p:cNvPr>
              <p:cNvSpPr>
                <a:spLocks noChangeArrowheads="1"/>
              </p:cNvSpPr>
              <p:nvPr/>
            </p:nvSpPr>
            <p:spPr bwMode="auto">
              <a:xfrm>
                <a:off x="6564" y="25453"/>
                <a:ext cx="1524" cy="1524"/>
              </a:xfrm>
              <a:prstGeom prst="ellipse">
                <a:avLst/>
              </a:prstGeom>
              <a:solidFill>
                <a:srgbClr val="5EB2FC"/>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7" name="Group 6">
              <a:extLst>
                <a:ext uri="{FF2B5EF4-FFF2-40B4-BE49-F238E27FC236}">
                  <a16:creationId xmlns:a16="http://schemas.microsoft.com/office/drawing/2014/main" id="{2DDBCE5E-7A5B-82FB-7142-0C9B8455B9E9}"/>
                </a:ext>
              </a:extLst>
            </p:cNvPr>
            <p:cNvGrpSpPr>
              <a:grpSpLocks/>
            </p:cNvGrpSpPr>
            <p:nvPr/>
          </p:nvGrpSpPr>
          <p:grpSpPr bwMode="auto">
            <a:xfrm>
              <a:off x="15083" y="0"/>
              <a:ext cx="44416" cy="26977"/>
              <a:chOff x="15083" y="0"/>
              <a:chExt cx="44416" cy="26977"/>
            </a:xfrm>
          </p:grpSpPr>
          <p:grpSp>
            <p:nvGrpSpPr>
              <p:cNvPr id="8" name="Group 7">
                <a:extLst>
                  <a:ext uri="{FF2B5EF4-FFF2-40B4-BE49-F238E27FC236}">
                    <a16:creationId xmlns:a16="http://schemas.microsoft.com/office/drawing/2014/main" id="{101BAAA9-F22C-2685-BA40-44E76A099272}"/>
                  </a:ext>
                </a:extLst>
              </p:cNvPr>
              <p:cNvGrpSpPr>
                <a:grpSpLocks/>
              </p:cNvGrpSpPr>
              <p:nvPr/>
            </p:nvGrpSpPr>
            <p:grpSpPr bwMode="auto">
              <a:xfrm>
                <a:off x="15083" y="0"/>
                <a:ext cx="14627" cy="26977"/>
                <a:chOff x="15083" y="0"/>
                <a:chExt cx="14627" cy="26977"/>
              </a:xfrm>
            </p:grpSpPr>
            <p:sp>
              <p:nvSpPr>
                <p:cNvPr id="20" name="Google Shape;578;p27">
                  <a:extLst>
                    <a:ext uri="{FF2B5EF4-FFF2-40B4-BE49-F238E27FC236}">
                      <a16:creationId xmlns:a16="http://schemas.microsoft.com/office/drawing/2014/main" id="{DC084DA7-1B9C-2A9D-3282-473F68D674AC}"/>
                    </a:ext>
                  </a:extLst>
                </p:cNvPr>
                <p:cNvSpPr>
                  <a:spLocks/>
                </p:cNvSpPr>
                <p:nvPr/>
              </p:nvSpPr>
              <p:spPr bwMode="auto">
                <a:xfrm>
                  <a:off x="15083"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rgbClr val="92D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21" name="Google Shape;579;p27">
                  <a:extLst>
                    <a:ext uri="{FF2B5EF4-FFF2-40B4-BE49-F238E27FC236}">
                      <a16:creationId xmlns:a16="http://schemas.microsoft.com/office/drawing/2014/main" id="{FCBA22DB-07C6-9684-E40E-10370964828D}"/>
                    </a:ext>
                  </a:extLst>
                </p:cNvPr>
                <p:cNvSpPr>
                  <a:spLocks/>
                </p:cNvSpPr>
                <p:nvPr/>
              </p:nvSpPr>
              <p:spPr bwMode="auto">
                <a:xfrm>
                  <a:off x="18682" y="0"/>
                  <a:ext cx="7254" cy="8022"/>
                </a:xfrm>
                <a:custGeom>
                  <a:avLst/>
                  <a:gdLst>
                    <a:gd name="T0" fmla="*/ 3627 w 29016"/>
                    <a:gd name="T1" fmla="*/ 0 h 32089"/>
                    <a:gd name="T2" fmla="*/ 3048 w 29016"/>
                    <a:gd name="T3" fmla="*/ 156 h 32089"/>
                    <a:gd name="T4" fmla="*/ 578 w 29016"/>
                    <a:gd name="T5" fmla="*/ 1582 h 32089"/>
                    <a:gd name="T6" fmla="*/ 0 w 29016"/>
                    <a:gd name="T7" fmla="*/ 2585 h 32089"/>
                    <a:gd name="T8" fmla="*/ 0 w 29016"/>
                    <a:gd name="T9" fmla="*/ 5437 h 32089"/>
                    <a:gd name="T10" fmla="*/ 578 w 29016"/>
                    <a:gd name="T11" fmla="*/ 6440 h 32089"/>
                    <a:gd name="T12" fmla="*/ 3048 w 29016"/>
                    <a:gd name="T13" fmla="*/ 7866 h 32089"/>
                    <a:gd name="T14" fmla="*/ 3627 w 29016"/>
                    <a:gd name="T15" fmla="*/ 8022 h 32089"/>
                    <a:gd name="T16" fmla="*/ 4206 w 29016"/>
                    <a:gd name="T17" fmla="*/ 7866 h 32089"/>
                    <a:gd name="T18" fmla="*/ 6677 w 29016"/>
                    <a:gd name="T19" fmla="*/ 6440 h 32089"/>
                    <a:gd name="T20" fmla="*/ 7254 w 29016"/>
                    <a:gd name="T21" fmla="*/ 5437 h 32089"/>
                    <a:gd name="T22" fmla="*/ 7254 w 29016"/>
                    <a:gd name="T23" fmla="*/ 2585 h 32089"/>
                    <a:gd name="T24" fmla="*/ 6677 w 29016"/>
                    <a:gd name="T25" fmla="*/ 1582 h 32089"/>
                    <a:gd name="T26" fmla="*/ 4206 w 29016"/>
                    <a:gd name="T27" fmla="*/ 156 h 32089"/>
                    <a:gd name="T28" fmla="*/ 3627 w 29016"/>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16"/>
                    <a:gd name="T46" fmla="*/ 0 h 32089"/>
                    <a:gd name="T47" fmla="*/ 29016 w 29016"/>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16" h="32089" extrusionOk="0">
                      <a:moveTo>
                        <a:pt x="14508" y="1"/>
                      </a:moveTo>
                      <a:cubicBezTo>
                        <a:pt x="13708" y="1"/>
                        <a:pt x="12907" y="209"/>
                        <a:pt x="12192" y="626"/>
                      </a:cubicBezTo>
                      <a:lnTo>
                        <a:pt x="2310" y="6329"/>
                      </a:lnTo>
                      <a:cubicBezTo>
                        <a:pt x="882" y="7151"/>
                        <a:pt x="0" y="8686"/>
                        <a:pt x="0" y="10341"/>
                      </a:cubicBezTo>
                      <a:lnTo>
                        <a:pt x="0" y="21748"/>
                      </a:lnTo>
                      <a:cubicBezTo>
                        <a:pt x="0" y="23403"/>
                        <a:pt x="882" y="24938"/>
                        <a:pt x="2310" y="25760"/>
                      </a:cubicBezTo>
                      <a:lnTo>
                        <a:pt x="12192" y="31463"/>
                      </a:lnTo>
                      <a:cubicBezTo>
                        <a:pt x="12907" y="31880"/>
                        <a:pt x="13708" y="32088"/>
                        <a:pt x="14508" y="32088"/>
                      </a:cubicBezTo>
                      <a:cubicBezTo>
                        <a:pt x="15309" y="32088"/>
                        <a:pt x="16110" y="31880"/>
                        <a:pt x="16824" y="31463"/>
                      </a:cubicBezTo>
                      <a:lnTo>
                        <a:pt x="26706" y="25760"/>
                      </a:lnTo>
                      <a:cubicBezTo>
                        <a:pt x="28135" y="24938"/>
                        <a:pt x="29016" y="23403"/>
                        <a:pt x="29016" y="21748"/>
                      </a:cubicBezTo>
                      <a:lnTo>
                        <a:pt x="29016" y="10341"/>
                      </a:lnTo>
                      <a:cubicBezTo>
                        <a:pt x="29016" y="8686"/>
                        <a:pt x="28135" y="7151"/>
                        <a:pt x="26706" y="6329"/>
                      </a:cubicBezTo>
                      <a:lnTo>
                        <a:pt x="16824" y="626"/>
                      </a:lnTo>
                      <a:cubicBezTo>
                        <a:pt x="16110" y="209"/>
                        <a:pt x="15309" y="1"/>
                        <a:pt x="14508" y="1"/>
                      </a:cubicBezTo>
                      <a:close/>
                    </a:path>
                  </a:pathLst>
                </a:custGeom>
                <a:solidFill>
                  <a:srgbClr val="69E781"/>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03</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Google Shape;584;p27">
                  <a:extLst>
                    <a:ext uri="{FF2B5EF4-FFF2-40B4-BE49-F238E27FC236}">
                      <a16:creationId xmlns:a16="http://schemas.microsoft.com/office/drawing/2014/main" id="{5767C686-F8B6-62A3-82B6-4222C115402E}"/>
                    </a:ext>
                  </a:extLst>
                </p:cNvPr>
                <p:cNvSpPr txBox="1">
                  <a:spLocks noChangeArrowheads="1"/>
                </p:cNvSpPr>
                <p:nvPr/>
              </p:nvSpPr>
              <p:spPr bwMode="auto">
                <a:xfrm>
                  <a:off x="15142"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72000" rIns="72000" bIns="36000" anchor="ctr" anchorCtr="0" upright="1">
                  <a:noAutofit/>
                </a:bodyPr>
                <a:lstStyle/>
                <a:p>
                  <a:pPr marL="0" marR="0" algn="ctr" rtl="1">
                    <a:lnSpc>
                      <a:spcPct val="106000"/>
                    </a:lnSpc>
                    <a:spcBef>
                      <a:spcPts val="0"/>
                    </a:spcBef>
                    <a:spcAft>
                      <a:spcPts val="800"/>
                    </a:spcAft>
                  </a:pPr>
                  <a:r>
                    <a:rPr lang="ar-SY" sz="2800" dirty="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وضع معايير تولي هذه المناصب وتحديد المهارات والسمات الواجب توافرها في الافراد المرشحين لشغلها </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Google Shape;586;p27">
                  <a:extLst>
                    <a:ext uri="{FF2B5EF4-FFF2-40B4-BE49-F238E27FC236}">
                      <a16:creationId xmlns:a16="http://schemas.microsoft.com/office/drawing/2014/main" id="{24CD938F-5D02-93BD-8465-8CC6EE36B3F4}"/>
                    </a:ext>
                  </a:extLst>
                </p:cNvPr>
                <p:cNvSpPr>
                  <a:spLocks noChangeArrowheads="1"/>
                </p:cNvSpPr>
                <p:nvPr/>
              </p:nvSpPr>
              <p:spPr bwMode="auto">
                <a:xfrm>
                  <a:off x="21618" y="25453"/>
                  <a:ext cx="1524" cy="1524"/>
                </a:xfrm>
                <a:prstGeom prst="ellipse">
                  <a:avLst/>
                </a:prstGeom>
                <a:solidFill>
                  <a:srgbClr val="69E781"/>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10" name="Group 9">
                <a:extLst>
                  <a:ext uri="{FF2B5EF4-FFF2-40B4-BE49-F238E27FC236}">
                    <a16:creationId xmlns:a16="http://schemas.microsoft.com/office/drawing/2014/main" id="{C6DB4032-399F-DCC5-9B4F-4349056A8074}"/>
                  </a:ext>
                </a:extLst>
              </p:cNvPr>
              <p:cNvGrpSpPr>
                <a:grpSpLocks/>
              </p:cNvGrpSpPr>
              <p:nvPr/>
            </p:nvGrpSpPr>
            <p:grpSpPr bwMode="auto">
              <a:xfrm>
                <a:off x="44899" y="0"/>
                <a:ext cx="14600" cy="26977"/>
                <a:chOff x="44899" y="0"/>
                <a:chExt cx="14599" cy="26977"/>
              </a:xfrm>
            </p:grpSpPr>
            <p:sp>
              <p:nvSpPr>
                <p:cNvPr id="16" name="Google Shape;588;p27">
                  <a:extLst>
                    <a:ext uri="{FF2B5EF4-FFF2-40B4-BE49-F238E27FC236}">
                      <a16:creationId xmlns:a16="http://schemas.microsoft.com/office/drawing/2014/main" id="{E30A8DDF-66AD-69F2-6EF6-060A6BAC7389}"/>
                    </a:ext>
                  </a:extLst>
                </p:cNvPr>
                <p:cNvSpPr>
                  <a:spLocks/>
                </p:cNvSpPr>
                <p:nvPr/>
              </p:nvSpPr>
              <p:spPr bwMode="auto">
                <a:xfrm>
                  <a:off x="44899"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chemeClr val="accent1">
                      <a:lumMod val="10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17" name="Google Shape;589;p27">
                  <a:extLst>
                    <a:ext uri="{FF2B5EF4-FFF2-40B4-BE49-F238E27FC236}">
                      <a16:creationId xmlns:a16="http://schemas.microsoft.com/office/drawing/2014/main" id="{35CA67DC-7DBA-66D6-DBD8-021C0EBF0A13}"/>
                    </a:ext>
                  </a:extLst>
                </p:cNvPr>
                <p:cNvSpPr>
                  <a:spLocks/>
                </p:cNvSpPr>
                <p:nvPr/>
              </p:nvSpPr>
              <p:spPr bwMode="auto">
                <a:xfrm>
                  <a:off x="48597" y="0"/>
                  <a:ext cx="7257" cy="8022"/>
                </a:xfrm>
                <a:custGeom>
                  <a:avLst/>
                  <a:gdLst>
                    <a:gd name="T0" fmla="*/ 3629 w 29028"/>
                    <a:gd name="T1" fmla="*/ 0 h 32089"/>
                    <a:gd name="T2" fmla="*/ 3048 w 29028"/>
                    <a:gd name="T3" fmla="*/ 156 h 32089"/>
                    <a:gd name="T4" fmla="*/ 581 w 29028"/>
                    <a:gd name="T5" fmla="*/ 1582 h 32089"/>
                    <a:gd name="T6" fmla="*/ 0 w 29028"/>
                    <a:gd name="T7" fmla="*/ 2585 h 32089"/>
                    <a:gd name="T8" fmla="*/ 0 w 29028"/>
                    <a:gd name="T9" fmla="*/ 5437 h 32089"/>
                    <a:gd name="T10" fmla="*/ 581 w 29028"/>
                    <a:gd name="T11" fmla="*/ 6440 h 32089"/>
                    <a:gd name="T12" fmla="*/ 3048 w 29028"/>
                    <a:gd name="T13" fmla="*/ 7866 h 32089"/>
                    <a:gd name="T14" fmla="*/ 3629 w 29028"/>
                    <a:gd name="T15" fmla="*/ 8022 h 32089"/>
                    <a:gd name="T16" fmla="*/ 4209 w 29028"/>
                    <a:gd name="T17" fmla="*/ 7866 h 32089"/>
                    <a:gd name="T18" fmla="*/ 6677 w 29028"/>
                    <a:gd name="T19" fmla="*/ 6440 h 32089"/>
                    <a:gd name="T20" fmla="*/ 7257 w 29028"/>
                    <a:gd name="T21" fmla="*/ 5437 h 32089"/>
                    <a:gd name="T22" fmla="*/ 7257 w 29028"/>
                    <a:gd name="T23" fmla="*/ 2585 h 32089"/>
                    <a:gd name="T24" fmla="*/ 6677 w 29028"/>
                    <a:gd name="T25" fmla="*/ 1582 h 32089"/>
                    <a:gd name="T26" fmla="*/ 4209 w 29028"/>
                    <a:gd name="T27" fmla="*/ 156 h 32089"/>
                    <a:gd name="T28" fmla="*/ 3629 w 29028"/>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8"/>
                    <a:gd name="T46" fmla="*/ 0 h 32089"/>
                    <a:gd name="T47" fmla="*/ 29028 w 29028"/>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8" h="32089" extrusionOk="0">
                      <a:moveTo>
                        <a:pt x="14514" y="1"/>
                      </a:moveTo>
                      <a:cubicBezTo>
                        <a:pt x="13713" y="1"/>
                        <a:pt x="12913" y="209"/>
                        <a:pt x="12192" y="626"/>
                      </a:cubicBezTo>
                      <a:lnTo>
                        <a:pt x="2322" y="6329"/>
                      </a:lnTo>
                      <a:cubicBezTo>
                        <a:pt x="881" y="7151"/>
                        <a:pt x="0" y="8686"/>
                        <a:pt x="0" y="10341"/>
                      </a:cubicBezTo>
                      <a:lnTo>
                        <a:pt x="0" y="21748"/>
                      </a:lnTo>
                      <a:cubicBezTo>
                        <a:pt x="0" y="23403"/>
                        <a:pt x="881" y="24938"/>
                        <a:pt x="2322" y="25760"/>
                      </a:cubicBezTo>
                      <a:lnTo>
                        <a:pt x="12192" y="31463"/>
                      </a:lnTo>
                      <a:cubicBezTo>
                        <a:pt x="12913" y="31880"/>
                        <a:pt x="13713" y="32088"/>
                        <a:pt x="14514" y="32088"/>
                      </a:cubicBezTo>
                      <a:cubicBezTo>
                        <a:pt x="15315" y="32088"/>
                        <a:pt x="16115" y="31880"/>
                        <a:pt x="16836" y="31463"/>
                      </a:cubicBezTo>
                      <a:lnTo>
                        <a:pt x="26706" y="25760"/>
                      </a:lnTo>
                      <a:cubicBezTo>
                        <a:pt x="28147" y="24938"/>
                        <a:pt x="29028" y="23403"/>
                        <a:pt x="29028" y="21748"/>
                      </a:cubicBezTo>
                      <a:lnTo>
                        <a:pt x="29028" y="10341"/>
                      </a:lnTo>
                      <a:cubicBezTo>
                        <a:pt x="29028" y="8686"/>
                        <a:pt x="28147" y="7151"/>
                        <a:pt x="26706" y="6329"/>
                      </a:cubicBezTo>
                      <a:lnTo>
                        <a:pt x="16836" y="626"/>
                      </a:lnTo>
                      <a:cubicBezTo>
                        <a:pt x="16115" y="209"/>
                        <a:pt x="15315" y="1"/>
                        <a:pt x="14514" y="1"/>
                      </a:cubicBezTo>
                      <a:close/>
                    </a:path>
                  </a:pathLst>
                </a:custGeom>
                <a:solidFill>
                  <a:srgbClr val="4949E7"/>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01</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Google Shape;594;p27">
                  <a:extLst>
                    <a:ext uri="{FF2B5EF4-FFF2-40B4-BE49-F238E27FC236}">
                      <a16:creationId xmlns:a16="http://schemas.microsoft.com/office/drawing/2014/main" id="{5114AB31-18F0-1775-51AF-90B6911987F9}"/>
                    </a:ext>
                  </a:extLst>
                </p:cNvPr>
                <p:cNvSpPr txBox="1">
                  <a:spLocks noChangeArrowheads="1"/>
                </p:cNvSpPr>
                <p:nvPr/>
              </p:nvSpPr>
              <p:spPr bwMode="auto">
                <a:xfrm>
                  <a:off x="44930"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36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تشكيل لجنة مسئولة عن عملية التخطيط لتعاقب القيادات</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Google Shape;596;p27">
                  <a:extLst>
                    <a:ext uri="{FF2B5EF4-FFF2-40B4-BE49-F238E27FC236}">
                      <a16:creationId xmlns:a16="http://schemas.microsoft.com/office/drawing/2014/main" id="{3E764839-6AC2-D4AB-F2FE-B94885C29603}"/>
                    </a:ext>
                  </a:extLst>
                </p:cNvPr>
                <p:cNvSpPr>
                  <a:spLocks noChangeArrowheads="1"/>
                </p:cNvSpPr>
                <p:nvPr/>
              </p:nvSpPr>
              <p:spPr bwMode="auto">
                <a:xfrm>
                  <a:off x="51463" y="25453"/>
                  <a:ext cx="1524" cy="1524"/>
                </a:xfrm>
                <a:prstGeom prst="ellipse">
                  <a:avLst/>
                </a:prstGeom>
                <a:solidFill>
                  <a:srgbClr val="4949E7"/>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11" name="Group 10">
                <a:extLst>
                  <a:ext uri="{FF2B5EF4-FFF2-40B4-BE49-F238E27FC236}">
                    <a16:creationId xmlns:a16="http://schemas.microsoft.com/office/drawing/2014/main" id="{1F5DE817-CFCB-184F-96F6-178EC72C83D7}"/>
                  </a:ext>
                </a:extLst>
              </p:cNvPr>
              <p:cNvGrpSpPr>
                <a:grpSpLocks/>
              </p:cNvGrpSpPr>
              <p:nvPr/>
            </p:nvGrpSpPr>
            <p:grpSpPr bwMode="auto">
              <a:xfrm>
                <a:off x="29960" y="0"/>
                <a:ext cx="14600" cy="26977"/>
                <a:chOff x="29960" y="0"/>
                <a:chExt cx="14599" cy="26977"/>
              </a:xfrm>
            </p:grpSpPr>
            <p:sp>
              <p:nvSpPr>
                <p:cNvPr id="12" name="Google Shape;607;p27">
                  <a:extLst>
                    <a:ext uri="{FF2B5EF4-FFF2-40B4-BE49-F238E27FC236}">
                      <a16:creationId xmlns:a16="http://schemas.microsoft.com/office/drawing/2014/main" id="{DC7D9D3A-F3D4-F72D-AF5B-4176AC9DB0EE}"/>
                    </a:ext>
                  </a:extLst>
                </p:cNvPr>
                <p:cNvSpPr>
                  <a:spLocks/>
                </p:cNvSpPr>
                <p:nvPr/>
              </p:nvSpPr>
              <p:spPr bwMode="auto">
                <a:xfrm>
                  <a:off x="29960"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0" y="0"/>
                      </a:moveTo>
                      <a:lnTo>
                        <a:pt x="0" y="94952"/>
                      </a:lnTo>
                      <a:lnTo>
                        <a:pt x="58270" y="94952"/>
                      </a:lnTo>
                      <a:lnTo>
                        <a:pt x="58270" y="0"/>
                      </a:lnTo>
                      <a:lnTo>
                        <a:pt x="0" y="0"/>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13" name="Google Shape;608;p27">
                  <a:extLst>
                    <a:ext uri="{FF2B5EF4-FFF2-40B4-BE49-F238E27FC236}">
                      <a16:creationId xmlns:a16="http://schemas.microsoft.com/office/drawing/2014/main" id="{874BC3BB-F169-2FE3-F33A-A818C0055FCF}"/>
                    </a:ext>
                  </a:extLst>
                </p:cNvPr>
                <p:cNvSpPr>
                  <a:spLocks/>
                </p:cNvSpPr>
                <p:nvPr/>
              </p:nvSpPr>
              <p:spPr bwMode="auto">
                <a:xfrm>
                  <a:off x="33657" y="0"/>
                  <a:ext cx="7258" cy="8022"/>
                </a:xfrm>
                <a:custGeom>
                  <a:avLst/>
                  <a:gdLst>
                    <a:gd name="T0" fmla="*/ 3629 w 29029"/>
                    <a:gd name="T1" fmla="*/ 0 h 32089"/>
                    <a:gd name="T2" fmla="*/ 3049 w 29029"/>
                    <a:gd name="T3" fmla="*/ 156 h 32089"/>
                    <a:gd name="T4" fmla="*/ 581 w 29029"/>
                    <a:gd name="T5" fmla="*/ 1582 h 32089"/>
                    <a:gd name="T6" fmla="*/ 0 w 29029"/>
                    <a:gd name="T7" fmla="*/ 2585 h 32089"/>
                    <a:gd name="T8" fmla="*/ 0 w 29029"/>
                    <a:gd name="T9" fmla="*/ 5437 h 32089"/>
                    <a:gd name="T10" fmla="*/ 581 w 29029"/>
                    <a:gd name="T11" fmla="*/ 6440 h 32089"/>
                    <a:gd name="T12" fmla="*/ 3049 w 29029"/>
                    <a:gd name="T13" fmla="*/ 7866 h 32089"/>
                    <a:gd name="T14" fmla="*/ 3629 w 29029"/>
                    <a:gd name="T15" fmla="*/ 8022 h 32089"/>
                    <a:gd name="T16" fmla="*/ 4209 w 29029"/>
                    <a:gd name="T17" fmla="*/ 7866 h 32089"/>
                    <a:gd name="T18" fmla="*/ 6677 w 29029"/>
                    <a:gd name="T19" fmla="*/ 6440 h 32089"/>
                    <a:gd name="T20" fmla="*/ 7258 w 29029"/>
                    <a:gd name="T21" fmla="*/ 5437 h 32089"/>
                    <a:gd name="T22" fmla="*/ 7258 w 29029"/>
                    <a:gd name="T23" fmla="*/ 2585 h 32089"/>
                    <a:gd name="T24" fmla="*/ 6677 w 29029"/>
                    <a:gd name="T25" fmla="*/ 1582 h 32089"/>
                    <a:gd name="T26" fmla="*/ 4209 w 29029"/>
                    <a:gd name="T27" fmla="*/ 156 h 32089"/>
                    <a:gd name="T28" fmla="*/ 3629 w 29029"/>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9"/>
                    <a:gd name="T46" fmla="*/ 0 h 32089"/>
                    <a:gd name="T47" fmla="*/ 29029 w 29029"/>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9" h="32089" extrusionOk="0">
                      <a:moveTo>
                        <a:pt x="14515" y="1"/>
                      </a:moveTo>
                      <a:cubicBezTo>
                        <a:pt x="13714" y="1"/>
                        <a:pt x="12913" y="209"/>
                        <a:pt x="12193" y="626"/>
                      </a:cubicBezTo>
                      <a:lnTo>
                        <a:pt x="2323" y="6329"/>
                      </a:lnTo>
                      <a:cubicBezTo>
                        <a:pt x="882" y="7151"/>
                        <a:pt x="1" y="8686"/>
                        <a:pt x="1" y="10341"/>
                      </a:cubicBezTo>
                      <a:lnTo>
                        <a:pt x="1" y="21748"/>
                      </a:lnTo>
                      <a:cubicBezTo>
                        <a:pt x="1" y="23403"/>
                        <a:pt x="882" y="24938"/>
                        <a:pt x="2323" y="25760"/>
                      </a:cubicBezTo>
                      <a:lnTo>
                        <a:pt x="12193" y="31463"/>
                      </a:lnTo>
                      <a:cubicBezTo>
                        <a:pt x="12913" y="31880"/>
                        <a:pt x="13714" y="32088"/>
                        <a:pt x="14515" y="32088"/>
                      </a:cubicBezTo>
                      <a:cubicBezTo>
                        <a:pt x="15315" y="32088"/>
                        <a:pt x="16116" y="31880"/>
                        <a:pt x="16836" y="31463"/>
                      </a:cubicBezTo>
                      <a:lnTo>
                        <a:pt x="26707" y="25760"/>
                      </a:lnTo>
                      <a:cubicBezTo>
                        <a:pt x="28147" y="24938"/>
                        <a:pt x="29028" y="23403"/>
                        <a:pt x="29028" y="21748"/>
                      </a:cubicBezTo>
                      <a:lnTo>
                        <a:pt x="29028" y="10341"/>
                      </a:lnTo>
                      <a:cubicBezTo>
                        <a:pt x="29028" y="8686"/>
                        <a:pt x="28147" y="7151"/>
                        <a:pt x="26707" y="6329"/>
                      </a:cubicBezTo>
                      <a:lnTo>
                        <a:pt x="16836" y="626"/>
                      </a:lnTo>
                      <a:cubicBezTo>
                        <a:pt x="16116" y="209"/>
                        <a:pt x="15315" y="1"/>
                        <a:pt x="14515" y="1"/>
                      </a:cubicBezTo>
                      <a:close/>
                    </a:path>
                  </a:pathLst>
                </a:custGeom>
                <a:solidFill>
                  <a:srgbClr val="FCBD24"/>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02</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Google Shape;615;p27">
                  <a:extLst>
                    <a:ext uri="{FF2B5EF4-FFF2-40B4-BE49-F238E27FC236}">
                      <a16:creationId xmlns:a16="http://schemas.microsoft.com/office/drawing/2014/main" id="{69A7FD8D-85BC-A674-59D4-61846C507EBE}"/>
                    </a:ext>
                  </a:extLst>
                </p:cNvPr>
                <p:cNvSpPr txBox="1">
                  <a:spLocks noChangeArrowheads="1"/>
                </p:cNvSpPr>
                <p:nvPr/>
              </p:nvSpPr>
              <p:spPr bwMode="auto">
                <a:xfrm>
                  <a:off x="29991"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72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تحديد المناصب الرئيسة داخل المؤسسة التي لها اهمية كبيرة في التأثير عليها</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Google Shape;617;p27">
                  <a:extLst>
                    <a:ext uri="{FF2B5EF4-FFF2-40B4-BE49-F238E27FC236}">
                      <a16:creationId xmlns:a16="http://schemas.microsoft.com/office/drawing/2014/main" id="{F2D73211-B343-9944-FACD-F9F1A12539E9}"/>
                    </a:ext>
                  </a:extLst>
                </p:cNvPr>
                <p:cNvSpPr>
                  <a:spLocks noChangeArrowheads="1"/>
                </p:cNvSpPr>
                <p:nvPr/>
              </p:nvSpPr>
              <p:spPr bwMode="auto">
                <a:xfrm>
                  <a:off x="36512" y="25453"/>
                  <a:ext cx="1524" cy="1524"/>
                </a:xfrm>
                <a:prstGeom prst="ellipse">
                  <a:avLst/>
                </a:prstGeom>
                <a:solidFill>
                  <a:srgbClr val="FCBD24"/>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grpSp>
    </p:spTree>
    <p:extLst>
      <p:ext uri="{BB962C8B-B14F-4D97-AF65-F5344CB8AC3E}">
        <p14:creationId xmlns:p14="http://schemas.microsoft.com/office/powerpoint/2010/main" val="352353782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متطلبات عملية تخطيط التعاقب القيادي</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28" name="Group 27">
            <a:extLst>
              <a:ext uri="{FF2B5EF4-FFF2-40B4-BE49-F238E27FC236}">
                <a16:creationId xmlns:a16="http://schemas.microsoft.com/office/drawing/2014/main" id="{B1484C56-966D-5623-9F07-B0426F2020E9}"/>
              </a:ext>
            </a:extLst>
          </p:cNvPr>
          <p:cNvGrpSpPr>
            <a:grpSpLocks/>
          </p:cNvGrpSpPr>
          <p:nvPr/>
        </p:nvGrpSpPr>
        <p:grpSpPr bwMode="auto">
          <a:xfrm>
            <a:off x="2253714" y="1255101"/>
            <a:ext cx="7684570" cy="4666747"/>
            <a:chOff x="15083" y="0"/>
            <a:chExt cx="44416" cy="26977"/>
          </a:xfrm>
        </p:grpSpPr>
        <p:grpSp>
          <p:nvGrpSpPr>
            <p:cNvPr id="29" name="Group 28">
              <a:extLst>
                <a:ext uri="{FF2B5EF4-FFF2-40B4-BE49-F238E27FC236}">
                  <a16:creationId xmlns:a16="http://schemas.microsoft.com/office/drawing/2014/main" id="{DEB90C65-0AB3-B8CB-E8A2-4E068705EB14}"/>
                </a:ext>
              </a:extLst>
            </p:cNvPr>
            <p:cNvGrpSpPr>
              <a:grpSpLocks/>
            </p:cNvGrpSpPr>
            <p:nvPr/>
          </p:nvGrpSpPr>
          <p:grpSpPr bwMode="auto">
            <a:xfrm>
              <a:off x="15083" y="0"/>
              <a:ext cx="14627" cy="26977"/>
              <a:chOff x="15083" y="0"/>
              <a:chExt cx="14627" cy="26977"/>
            </a:xfrm>
          </p:grpSpPr>
          <p:sp>
            <p:nvSpPr>
              <p:cNvPr id="40" name="Google Shape;578;p27">
                <a:extLst>
                  <a:ext uri="{FF2B5EF4-FFF2-40B4-BE49-F238E27FC236}">
                    <a16:creationId xmlns:a16="http://schemas.microsoft.com/office/drawing/2014/main" id="{20218C15-5672-6704-2200-E4C3E7042060}"/>
                  </a:ext>
                </a:extLst>
              </p:cNvPr>
              <p:cNvSpPr>
                <a:spLocks/>
              </p:cNvSpPr>
              <p:nvPr/>
            </p:nvSpPr>
            <p:spPr bwMode="auto">
              <a:xfrm>
                <a:off x="15083"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rgbClr val="92D05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41" name="Google Shape;579;p27">
                <a:extLst>
                  <a:ext uri="{FF2B5EF4-FFF2-40B4-BE49-F238E27FC236}">
                    <a16:creationId xmlns:a16="http://schemas.microsoft.com/office/drawing/2014/main" id="{5D71E587-CFB4-7DAA-E97C-2ED886183665}"/>
                  </a:ext>
                </a:extLst>
              </p:cNvPr>
              <p:cNvSpPr>
                <a:spLocks/>
              </p:cNvSpPr>
              <p:nvPr/>
            </p:nvSpPr>
            <p:spPr bwMode="auto">
              <a:xfrm>
                <a:off x="18682" y="0"/>
                <a:ext cx="7254" cy="8022"/>
              </a:xfrm>
              <a:custGeom>
                <a:avLst/>
                <a:gdLst>
                  <a:gd name="T0" fmla="*/ 3627 w 29016"/>
                  <a:gd name="T1" fmla="*/ 0 h 32089"/>
                  <a:gd name="T2" fmla="*/ 3048 w 29016"/>
                  <a:gd name="T3" fmla="*/ 156 h 32089"/>
                  <a:gd name="T4" fmla="*/ 578 w 29016"/>
                  <a:gd name="T5" fmla="*/ 1582 h 32089"/>
                  <a:gd name="T6" fmla="*/ 0 w 29016"/>
                  <a:gd name="T7" fmla="*/ 2585 h 32089"/>
                  <a:gd name="T8" fmla="*/ 0 w 29016"/>
                  <a:gd name="T9" fmla="*/ 5437 h 32089"/>
                  <a:gd name="T10" fmla="*/ 578 w 29016"/>
                  <a:gd name="T11" fmla="*/ 6440 h 32089"/>
                  <a:gd name="T12" fmla="*/ 3048 w 29016"/>
                  <a:gd name="T13" fmla="*/ 7866 h 32089"/>
                  <a:gd name="T14" fmla="*/ 3627 w 29016"/>
                  <a:gd name="T15" fmla="*/ 8022 h 32089"/>
                  <a:gd name="T16" fmla="*/ 4206 w 29016"/>
                  <a:gd name="T17" fmla="*/ 7866 h 32089"/>
                  <a:gd name="T18" fmla="*/ 6677 w 29016"/>
                  <a:gd name="T19" fmla="*/ 6440 h 32089"/>
                  <a:gd name="T20" fmla="*/ 7254 w 29016"/>
                  <a:gd name="T21" fmla="*/ 5437 h 32089"/>
                  <a:gd name="T22" fmla="*/ 7254 w 29016"/>
                  <a:gd name="T23" fmla="*/ 2585 h 32089"/>
                  <a:gd name="T24" fmla="*/ 6677 w 29016"/>
                  <a:gd name="T25" fmla="*/ 1582 h 32089"/>
                  <a:gd name="T26" fmla="*/ 4206 w 29016"/>
                  <a:gd name="T27" fmla="*/ 156 h 32089"/>
                  <a:gd name="T28" fmla="*/ 3627 w 29016"/>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16"/>
                  <a:gd name="T46" fmla="*/ 0 h 32089"/>
                  <a:gd name="T47" fmla="*/ 29016 w 29016"/>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16" h="32089" extrusionOk="0">
                    <a:moveTo>
                      <a:pt x="14508" y="1"/>
                    </a:moveTo>
                    <a:cubicBezTo>
                      <a:pt x="13708" y="1"/>
                      <a:pt x="12907" y="209"/>
                      <a:pt x="12192" y="626"/>
                    </a:cubicBezTo>
                    <a:lnTo>
                      <a:pt x="2310" y="6329"/>
                    </a:lnTo>
                    <a:cubicBezTo>
                      <a:pt x="882" y="7151"/>
                      <a:pt x="0" y="8686"/>
                      <a:pt x="0" y="10341"/>
                    </a:cubicBezTo>
                    <a:lnTo>
                      <a:pt x="0" y="21748"/>
                    </a:lnTo>
                    <a:cubicBezTo>
                      <a:pt x="0" y="23403"/>
                      <a:pt x="882" y="24938"/>
                      <a:pt x="2310" y="25760"/>
                    </a:cubicBezTo>
                    <a:lnTo>
                      <a:pt x="12192" y="31463"/>
                    </a:lnTo>
                    <a:cubicBezTo>
                      <a:pt x="12907" y="31880"/>
                      <a:pt x="13708" y="32088"/>
                      <a:pt x="14508" y="32088"/>
                    </a:cubicBezTo>
                    <a:cubicBezTo>
                      <a:pt x="15309" y="32088"/>
                      <a:pt x="16110" y="31880"/>
                      <a:pt x="16824" y="31463"/>
                    </a:cubicBezTo>
                    <a:lnTo>
                      <a:pt x="26706" y="25760"/>
                    </a:lnTo>
                    <a:cubicBezTo>
                      <a:pt x="28135" y="24938"/>
                      <a:pt x="29016" y="23403"/>
                      <a:pt x="29016" y="21748"/>
                    </a:cubicBezTo>
                    <a:lnTo>
                      <a:pt x="29016" y="10341"/>
                    </a:lnTo>
                    <a:cubicBezTo>
                      <a:pt x="29016" y="8686"/>
                      <a:pt x="28135" y="7151"/>
                      <a:pt x="26706" y="6329"/>
                    </a:cubicBezTo>
                    <a:lnTo>
                      <a:pt x="16824" y="626"/>
                    </a:lnTo>
                    <a:cubicBezTo>
                      <a:pt x="16110" y="209"/>
                      <a:pt x="15309" y="1"/>
                      <a:pt x="14508" y="1"/>
                    </a:cubicBezTo>
                    <a:close/>
                  </a:path>
                </a:pathLst>
              </a:custGeom>
              <a:solidFill>
                <a:srgbClr val="69E781"/>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07</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584;p27">
                <a:extLst>
                  <a:ext uri="{FF2B5EF4-FFF2-40B4-BE49-F238E27FC236}">
                    <a16:creationId xmlns:a16="http://schemas.microsoft.com/office/drawing/2014/main" id="{CDCC83EB-C12D-D032-FB2A-63497853D5ED}"/>
                  </a:ext>
                </a:extLst>
              </p:cNvPr>
              <p:cNvSpPr txBox="1">
                <a:spLocks noChangeArrowheads="1"/>
              </p:cNvSpPr>
              <p:nvPr/>
            </p:nvSpPr>
            <p:spPr bwMode="auto">
              <a:xfrm>
                <a:off x="15142"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36000" tIns="72000" rIns="72000" bIns="36000" anchor="ctr" anchorCtr="0" upright="1">
                <a:noAutofit/>
              </a:bodyPr>
              <a:lstStyle/>
              <a:p>
                <a:pPr marL="0" marR="0" algn="ctr" rtl="1">
                  <a:lnSpc>
                    <a:spcPct val="106000"/>
                  </a:lnSpc>
                  <a:spcBef>
                    <a:spcPts val="0"/>
                  </a:spcBef>
                  <a:spcAft>
                    <a:spcPts val="800"/>
                  </a:spcAft>
                </a:pPr>
                <a:r>
                  <a:rPr lang="ar-SY" sz="2800">
                    <a:solidFill>
                      <a:srgbClr val="000000"/>
                    </a:solidFill>
                    <a:effectLst/>
                    <a:latin typeface="Calibri" panose="020F0502020204030204" pitchFamily="34" charset="0"/>
                    <a:ea typeface="Calibri" panose="020F0502020204030204" pitchFamily="34" charset="0"/>
                    <a:cs typeface="Adobe Arabic" panose="02040503050201020203" pitchFamily="18" charset="-78"/>
                  </a:rPr>
                  <a:t>التقييم المستمر لفاعلية برامج التخطيط للتعاقب القيادي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3" name="Google Shape;586;p27">
                <a:extLst>
                  <a:ext uri="{FF2B5EF4-FFF2-40B4-BE49-F238E27FC236}">
                    <a16:creationId xmlns:a16="http://schemas.microsoft.com/office/drawing/2014/main" id="{8BD1FAAD-1EE0-F682-ED9C-8D000CA73F7D}"/>
                  </a:ext>
                </a:extLst>
              </p:cNvPr>
              <p:cNvSpPr>
                <a:spLocks noChangeArrowheads="1"/>
              </p:cNvSpPr>
              <p:nvPr/>
            </p:nvSpPr>
            <p:spPr bwMode="auto">
              <a:xfrm>
                <a:off x="21618" y="25453"/>
                <a:ext cx="1524" cy="1524"/>
              </a:xfrm>
              <a:prstGeom prst="ellipse">
                <a:avLst/>
              </a:prstGeom>
              <a:solidFill>
                <a:srgbClr val="69E781"/>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30" name="Group 29">
              <a:extLst>
                <a:ext uri="{FF2B5EF4-FFF2-40B4-BE49-F238E27FC236}">
                  <a16:creationId xmlns:a16="http://schemas.microsoft.com/office/drawing/2014/main" id="{4B99B1BC-A694-304B-927F-8D414760ABCA}"/>
                </a:ext>
              </a:extLst>
            </p:cNvPr>
            <p:cNvGrpSpPr>
              <a:grpSpLocks/>
            </p:cNvGrpSpPr>
            <p:nvPr/>
          </p:nvGrpSpPr>
          <p:grpSpPr bwMode="auto">
            <a:xfrm>
              <a:off x="44899" y="0"/>
              <a:ext cx="14600" cy="26977"/>
              <a:chOff x="44899" y="0"/>
              <a:chExt cx="14599" cy="26977"/>
            </a:xfrm>
          </p:grpSpPr>
          <p:sp>
            <p:nvSpPr>
              <p:cNvPr id="36" name="Google Shape;588;p27">
                <a:extLst>
                  <a:ext uri="{FF2B5EF4-FFF2-40B4-BE49-F238E27FC236}">
                    <a16:creationId xmlns:a16="http://schemas.microsoft.com/office/drawing/2014/main" id="{7AB99889-EFF8-0139-91ED-2A04034E3EE7}"/>
                  </a:ext>
                </a:extLst>
              </p:cNvPr>
              <p:cNvSpPr>
                <a:spLocks/>
              </p:cNvSpPr>
              <p:nvPr/>
            </p:nvSpPr>
            <p:spPr bwMode="auto">
              <a:xfrm>
                <a:off x="44899"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1" y="0"/>
                    </a:moveTo>
                    <a:lnTo>
                      <a:pt x="1" y="94952"/>
                    </a:lnTo>
                    <a:lnTo>
                      <a:pt x="58270" y="94952"/>
                    </a:lnTo>
                    <a:lnTo>
                      <a:pt x="58270" y="0"/>
                    </a:lnTo>
                    <a:lnTo>
                      <a:pt x="1" y="0"/>
                    </a:lnTo>
                    <a:close/>
                  </a:path>
                </a:pathLst>
              </a:custGeom>
              <a:noFill/>
              <a:ln w="9525">
                <a:solidFill>
                  <a:schemeClr val="accent1">
                    <a:lumMod val="10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37" name="Google Shape;589;p27">
                <a:extLst>
                  <a:ext uri="{FF2B5EF4-FFF2-40B4-BE49-F238E27FC236}">
                    <a16:creationId xmlns:a16="http://schemas.microsoft.com/office/drawing/2014/main" id="{7AE4155F-ED8F-9E87-9357-1859442264F9}"/>
                  </a:ext>
                </a:extLst>
              </p:cNvPr>
              <p:cNvSpPr>
                <a:spLocks/>
              </p:cNvSpPr>
              <p:nvPr/>
            </p:nvSpPr>
            <p:spPr bwMode="auto">
              <a:xfrm>
                <a:off x="48597" y="0"/>
                <a:ext cx="7257" cy="8022"/>
              </a:xfrm>
              <a:custGeom>
                <a:avLst/>
                <a:gdLst>
                  <a:gd name="T0" fmla="*/ 3629 w 29028"/>
                  <a:gd name="T1" fmla="*/ 0 h 32089"/>
                  <a:gd name="T2" fmla="*/ 3048 w 29028"/>
                  <a:gd name="T3" fmla="*/ 156 h 32089"/>
                  <a:gd name="T4" fmla="*/ 581 w 29028"/>
                  <a:gd name="T5" fmla="*/ 1582 h 32089"/>
                  <a:gd name="T6" fmla="*/ 0 w 29028"/>
                  <a:gd name="T7" fmla="*/ 2585 h 32089"/>
                  <a:gd name="T8" fmla="*/ 0 w 29028"/>
                  <a:gd name="T9" fmla="*/ 5437 h 32089"/>
                  <a:gd name="T10" fmla="*/ 581 w 29028"/>
                  <a:gd name="T11" fmla="*/ 6440 h 32089"/>
                  <a:gd name="T12" fmla="*/ 3048 w 29028"/>
                  <a:gd name="T13" fmla="*/ 7866 h 32089"/>
                  <a:gd name="T14" fmla="*/ 3629 w 29028"/>
                  <a:gd name="T15" fmla="*/ 8022 h 32089"/>
                  <a:gd name="T16" fmla="*/ 4209 w 29028"/>
                  <a:gd name="T17" fmla="*/ 7866 h 32089"/>
                  <a:gd name="T18" fmla="*/ 6677 w 29028"/>
                  <a:gd name="T19" fmla="*/ 6440 h 32089"/>
                  <a:gd name="T20" fmla="*/ 7257 w 29028"/>
                  <a:gd name="T21" fmla="*/ 5437 h 32089"/>
                  <a:gd name="T22" fmla="*/ 7257 w 29028"/>
                  <a:gd name="T23" fmla="*/ 2585 h 32089"/>
                  <a:gd name="T24" fmla="*/ 6677 w 29028"/>
                  <a:gd name="T25" fmla="*/ 1582 h 32089"/>
                  <a:gd name="T26" fmla="*/ 4209 w 29028"/>
                  <a:gd name="T27" fmla="*/ 156 h 32089"/>
                  <a:gd name="T28" fmla="*/ 3629 w 29028"/>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8"/>
                  <a:gd name="T46" fmla="*/ 0 h 32089"/>
                  <a:gd name="T47" fmla="*/ 29028 w 29028"/>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8" h="32089" extrusionOk="0">
                    <a:moveTo>
                      <a:pt x="14514" y="1"/>
                    </a:moveTo>
                    <a:cubicBezTo>
                      <a:pt x="13713" y="1"/>
                      <a:pt x="12913" y="209"/>
                      <a:pt x="12192" y="626"/>
                    </a:cubicBezTo>
                    <a:lnTo>
                      <a:pt x="2322" y="6329"/>
                    </a:lnTo>
                    <a:cubicBezTo>
                      <a:pt x="881" y="7151"/>
                      <a:pt x="0" y="8686"/>
                      <a:pt x="0" y="10341"/>
                    </a:cubicBezTo>
                    <a:lnTo>
                      <a:pt x="0" y="21748"/>
                    </a:lnTo>
                    <a:cubicBezTo>
                      <a:pt x="0" y="23403"/>
                      <a:pt x="881" y="24938"/>
                      <a:pt x="2322" y="25760"/>
                    </a:cubicBezTo>
                    <a:lnTo>
                      <a:pt x="12192" y="31463"/>
                    </a:lnTo>
                    <a:cubicBezTo>
                      <a:pt x="12913" y="31880"/>
                      <a:pt x="13713" y="32088"/>
                      <a:pt x="14514" y="32088"/>
                    </a:cubicBezTo>
                    <a:cubicBezTo>
                      <a:pt x="15315" y="32088"/>
                      <a:pt x="16115" y="31880"/>
                      <a:pt x="16836" y="31463"/>
                    </a:cubicBezTo>
                    <a:lnTo>
                      <a:pt x="26706" y="25760"/>
                    </a:lnTo>
                    <a:cubicBezTo>
                      <a:pt x="28147" y="24938"/>
                      <a:pt x="29028" y="23403"/>
                      <a:pt x="29028" y="21748"/>
                    </a:cubicBezTo>
                    <a:lnTo>
                      <a:pt x="29028" y="10341"/>
                    </a:lnTo>
                    <a:cubicBezTo>
                      <a:pt x="29028" y="8686"/>
                      <a:pt x="28147" y="7151"/>
                      <a:pt x="26706" y="6329"/>
                    </a:cubicBezTo>
                    <a:lnTo>
                      <a:pt x="16836" y="626"/>
                    </a:lnTo>
                    <a:cubicBezTo>
                      <a:pt x="16115" y="209"/>
                      <a:pt x="15315" y="1"/>
                      <a:pt x="14514" y="1"/>
                    </a:cubicBezTo>
                    <a:close/>
                  </a:path>
                </a:pathLst>
              </a:custGeom>
              <a:solidFill>
                <a:srgbClr val="4949E7"/>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05</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8" name="Google Shape;594;p27">
                <a:extLst>
                  <a:ext uri="{FF2B5EF4-FFF2-40B4-BE49-F238E27FC236}">
                    <a16:creationId xmlns:a16="http://schemas.microsoft.com/office/drawing/2014/main" id="{66EFADC4-BA41-263B-05BE-E7058D1CB5A4}"/>
                  </a:ext>
                </a:extLst>
              </p:cNvPr>
              <p:cNvSpPr txBox="1">
                <a:spLocks noChangeArrowheads="1"/>
              </p:cNvSpPr>
              <p:nvPr/>
            </p:nvSpPr>
            <p:spPr bwMode="auto">
              <a:xfrm>
                <a:off x="44930"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36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تنظيم برنامج تدريبي وارشادي لهؤلاء المرشحين</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9" name="Google Shape;596;p27">
                <a:extLst>
                  <a:ext uri="{FF2B5EF4-FFF2-40B4-BE49-F238E27FC236}">
                    <a16:creationId xmlns:a16="http://schemas.microsoft.com/office/drawing/2014/main" id="{D2301EFA-0ABE-6A3E-0B2C-AB64AC5F0CE1}"/>
                  </a:ext>
                </a:extLst>
              </p:cNvPr>
              <p:cNvSpPr>
                <a:spLocks noChangeArrowheads="1"/>
              </p:cNvSpPr>
              <p:nvPr/>
            </p:nvSpPr>
            <p:spPr bwMode="auto">
              <a:xfrm>
                <a:off x="51463" y="25453"/>
                <a:ext cx="1524" cy="1524"/>
              </a:xfrm>
              <a:prstGeom prst="ellipse">
                <a:avLst/>
              </a:prstGeom>
              <a:solidFill>
                <a:srgbClr val="4949E7"/>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nvGrpSpPr>
            <p:cNvPr id="31" name="Group 30">
              <a:extLst>
                <a:ext uri="{FF2B5EF4-FFF2-40B4-BE49-F238E27FC236}">
                  <a16:creationId xmlns:a16="http://schemas.microsoft.com/office/drawing/2014/main" id="{FC9504AA-44AC-52B3-EBA9-65A4B6684802}"/>
                </a:ext>
              </a:extLst>
            </p:cNvPr>
            <p:cNvGrpSpPr>
              <a:grpSpLocks/>
            </p:cNvGrpSpPr>
            <p:nvPr/>
          </p:nvGrpSpPr>
          <p:grpSpPr bwMode="auto">
            <a:xfrm>
              <a:off x="29960" y="0"/>
              <a:ext cx="14600" cy="26977"/>
              <a:chOff x="29960" y="0"/>
              <a:chExt cx="14599" cy="26977"/>
            </a:xfrm>
          </p:grpSpPr>
          <p:sp>
            <p:nvSpPr>
              <p:cNvPr id="32" name="Google Shape;607;p27">
                <a:extLst>
                  <a:ext uri="{FF2B5EF4-FFF2-40B4-BE49-F238E27FC236}">
                    <a16:creationId xmlns:a16="http://schemas.microsoft.com/office/drawing/2014/main" id="{E9ED30DA-46AC-D08B-28A7-4A1C4B161A6F}"/>
                  </a:ext>
                </a:extLst>
              </p:cNvPr>
              <p:cNvSpPr>
                <a:spLocks/>
              </p:cNvSpPr>
              <p:nvPr/>
            </p:nvSpPr>
            <p:spPr bwMode="auto">
              <a:xfrm>
                <a:off x="29960" y="4332"/>
                <a:ext cx="14567" cy="21901"/>
              </a:xfrm>
              <a:custGeom>
                <a:avLst/>
                <a:gdLst>
                  <a:gd name="T0" fmla="*/ 0 w 58270"/>
                  <a:gd name="T1" fmla="*/ 0 h 94953"/>
                  <a:gd name="T2" fmla="*/ 0 w 58270"/>
                  <a:gd name="T3" fmla="*/ 21901 h 94953"/>
                  <a:gd name="T4" fmla="*/ 14567 w 58270"/>
                  <a:gd name="T5" fmla="*/ 21901 h 94953"/>
                  <a:gd name="T6" fmla="*/ 14567 w 58270"/>
                  <a:gd name="T7" fmla="*/ 0 h 94953"/>
                  <a:gd name="T8" fmla="*/ 0 w 58270"/>
                  <a:gd name="T9" fmla="*/ 0 h 949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8270" h="94953" extrusionOk="0">
                    <a:moveTo>
                      <a:pt x="0" y="0"/>
                    </a:moveTo>
                    <a:lnTo>
                      <a:pt x="0" y="94952"/>
                    </a:lnTo>
                    <a:lnTo>
                      <a:pt x="58270" y="94952"/>
                    </a:lnTo>
                    <a:lnTo>
                      <a:pt x="58270" y="0"/>
                    </a:lnTo>
                    <a:lnTo>
                      <a:pt x="0" y="0"/>
                    </a:lnTo>
                    <a:close/>
                  </a:path>
                </a:pathLst>
              </a:custGeom>
              <a:noFill/>
              <a:ln w="9525">
                <a:solidFill>
                  <a:srgbClr val="FFC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GB" sz="2800"/>
              </a:p>
            </p:txBody>
          </p:sp>
          <p:sp>
            <p:nvSpPr>
              <p:cNvPr id="33" name="Google Shape;608;p27">
                <a:extLst>
                  <a:ext uri="{FF2B5EF4-FFF2-40B4-BE49-F238E27FC236}">
                    <a16:creationId xmlns:a16="http://schemas.microsoft.com/office/drawing/2014/main" id="{2E54341B-F902-4D96-0434-BD76ECFC5851}"/>
                  </a:ext>
                </a:extLst>
              </p:cNvPr>
              <p:cNvSpPr>
                <a:spLocks/>
              </p:cNvSpPr>
              <p:nvPr/>
            </p:nvSpPr>
            <p:spPr bwMode="auto">
              <a:xfrm>
                <a:off x="33657" y="0"/>
                <a:ext cx="7258" cy="8022"/>
              </a:xfrm>
              <a:custGeom>
                <a:avLst/>
                <a:gdLst>
                  <a:gd name="T0" fmla="*/ 3629 w 29029"/>
                  <a:gd name="T1" fmla="*/ 0 h 32089"/>
                  <a:gd name="T2" fmla="*/ 3049 w 29029"/>
                  <a:gd name="T3" fmla="*/ 156 h 32089"/>
                  <a:gd name="T4" fmla="*/ 581 w 29029"/>
                  <a:gd name="T5" fmla="*/ 1582 h 32089"/>
                  <a:gd name="T6" fmla="*/ 0 w 29029"/>
                  <a:gd name="T7" fmla="*/ 2585 h 32089"/>
                  <a:gd name="T8" fmla="*/ 0 w 29029"/>
                  <a:gd name="T9" fmla="*/ 5437 h 32089"/>
                  <a:gd name="T10" fmla="*/ 581 w 29029"/>
                  <a:gd name="T11" fmla="*/ 6440 h 32089"/>
                  <a:gd name="T12" fmla="*/ 3049 w 29029"/>
                  <a:gd name="T13" fmla="*/ 7866 h 32089"/>
                  <a:gd name="T14" fmla="*/ 3629 w 29029"/>
                  <a:gd name="T15" fmla="*/ 8022 h 32089"/>
                  <a:gd name="T16" fmla="*/ 4209 w 29029"/>
                  <a:gd name="T17" fmla="*/ 7866 h 32089"/>
                  <a:gd name="T18" fmla="*/ 6677 w 29029"/>
                  <a:gd name="T19" fmla="*/ 6440 h 32089"/>
                  <a:gd name="T20" fmla="*/ 7258 w 29029"/>
                  <a:gd name="T21" fmla="*/ 5437 h 32089"/>
                  <a:gd name="T22" fmla="*/ 7258 w 29029"/>
                  <a:gd name="T23" fmla="*/ 2585 h 32089"/>
                  <a:gd name="T24" fmla="*/ 6677 w 29029"/>
                  <a:gd name="T25" fmla="*/ 1582 h 32089"/>
                  <a:gd name="T26" fmla="*/ 4209 w 29029"/>
                  <a:gd name="T27" fmla="*/ 156 h 32089"/>
                  <a:gd name="T28" fmla="*/ 3629 w 29029"/>
                  <a:gd name="T29" fmla="*/ 0 h 3208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9029"/>
                  <a:gd name="T46" fmla="*/ 0 h 32089"/>
                  <a:gd name="T47" fmla="*/ 29029 w 29029"/>
                  <a:gd name="T48" fmla="*/ 32089 h 3208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9029" h="32089" extrusionOk="0">
                    <a:moveTo>
                      <a:pt x="14515" y="1"/>
                    </a:moveTo>
                    <a:cubicBezTo>
                      <a:pt x="13714" y="1"/>
                      <a:pt x="12913" y="209"/>
                      <a:pt x="12193" y="626"/>
                    </a:cubicBezTo>
                    <a:lnTo>
                      <a:pt x="2323" y="6329"/>
                    </a:lnTo>
                    <a:cubicBezTo>
                      <a:pt x="882" y="7151"/>
                      <a:pt x="1" y="8686"/>
                      <a:pt x="1" y="10341"/>
                    </a:cubicBezTo>
                    <a:lnTo>
                      <a:pt x="1" y="21748"/>
                    </a:lnTo>
                    <a:cubicBezTo>
                      <a:pt x="1" y="23403"/>
                      <a:pt x="882" y="24938"/>
                      <a:pt x="2323" y="25760"/>
                    </a:cubicBezTo>
                    <a:lnTo>
                      <a:pt x="12193" y="31463"/>
                    </a:lnTo>
                    <a:cubicBezTo>
                      <a:pt x="12913" y="31880"/>
                      <a:pt x="13714" y="32088"/>
                      <a:pt x="14515" y="32088"/>
                    </a:cubicBezTo>
                    <a:cubicBezTo>
                      <a:pt x="15315" y="32088"/>
                      <a:pt x="16116" y="31880"/>
                      <a:pt x="16836" y="31463"/>
                    </a:cubicBezTo>
                    <a:lnTo>
                      <a:pt x="26707" y="25760"/>
                    </a:lnTo>
                    <a:cubicBezTo>
                      <a:pt x="28147" y="24938"/>
                      <a:pt x="29028" y="23403"/>
                      <a:pt x="29028" y="21748"/>
                    </a:cubicBezTo>
                    <a:lnTo>
                      <a:pt x="29028" y="10341"/>
                    </a:lnTo>
                    <a:cubicBezTo>
                      <a:pt x="29028" y="8686"/>
                      <a:pt x="28147" y="7151"/>
                      <a:pt x="26707" y="6329"/>
                    </a:cubicBezTo>
                    <a:lnTo>
                      <a:pt x="16836" y="626"/>
                    </a:lnTo>
                    <a:cubicBezTo>
                      <a:pt x="16116" y="209"/>
                      <a:pt x="15315" y="1"/>
                      <a:pt x="14515" y="1"/>
                    </a:cubicBezTo>
                    <a:close/>
                  </a:path>
                </a:pathLst>
              </a:custGeom>
              <a:solidFill>
                <a:srgbClr val="FCBD24"/>
              </a:solidFill>
              <a:ln w="37199">
                <a:solidFill>
                  <a:srgbClr val="FFFFFF"/>
                </a:solidFill>
                <a:miter lim="11906"/>
                <a:headEnd type="none" w="sm" len="sm"/>
                <a:tailEnd type="none" w="sm" len="sm"/>
              </a:ln>
            </p:spPr>
            <p:txBody>
              <a:bodyPr rot="0" vert="horz" wrap="square" lIns="91425" tIns="91425" rIns="91425" bIns="91425" anchor="ctr" anchorCtr="0" upright="1">
                <a:noAutofit/>
              </a:bodyPr>
              <a:lstStyle/>
              <a:p>
                <a:pPr marL="0" marR="0" algn="ctr" rtl="1">
                  <a:lnSpc>
                    <a:spcPct val="115000"/>
                  </a:lnSpc>
                  <a:spcBef>
                    <a:spcPts val="0"/>
                  </a:spcBef>
                  <a:spcAft>
                    <a:spcPts val="0"/>
                  </a:spcAft>
                </a:pPr>
                <a:r>
                  <a:rPr lang="ar-SY" sz="2800" b="1">
                    <a:solidFill>
                      <a:srgbClr val="FFFFFF"/>
                    </a:solidFill>
                    <a:effectLst/>
                    <a:latin typeface="Times New Roman" panose="02020603050405020304" pitchFamily="18" charset="0"/>
                    <a:ea typeface="Arial" panose="020B0604020202020204" pitchFamily="34" charset="0"/>
                    <a:cs typeface="Arial" panose="020B0604020202020204" pitchFamily="34" charset="0"/>
                  </a:rPr>
                  <a:t>06</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615;p27">
                <a:extLst>
                  <a:ext uri="{FF2B5EF4-FFF2-40B4-BE49-F238E27FC236}">
                    <a16:creationId xmlns:a16="http://schemas.microsoft.com/office/drawing/2014/main" id="{55E8796D-C62E-DEC4-3E74-E0FFB31DDCFF}"/>
                  </a:ext>
                </a:extLst>
              </p:cNvPr>
              <p:cNvSpPr txBox="1">
                <a:spLocks noChangeArrowheads="1"/>
              </p:cNvSpPr>
              <p:nvPr/>
            </p:nvSpPr>
            <p:spPr bwMode="auto">
              <a:xfrm>
                <a:off x="29991" y="7285"/>
                <a:ext cx="14568" cy="1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72000" tIns="72000" rIns="72000" bIns="36000" anchor="ctr" anchorCtr="0" upright="1">
                <a:noAutofit/>
              </a:bodyPr>
              <a:lstStyle/>
              <a:p>
                <a:pPr marL="0" marR="0" algn="ctr" rtl="0">
                  <a:lnSpc>
                    <a:spcPct val="115000"/>
                  </a:lnSpc>
                  <a:spcBef>
                    <a:spcPts val="0"/>
                  </a:spcBef>
                  <a:spcAft>
                    <a:spcPts val="0"/>
                  </a:spcAft>
                </a:pPr>
                <a:r>
                  <a:rPr lang="ar-SY" sz="2800">
                    <a:solidFill>
                      <a:srgbClr val="000000"/>
                    </a:solidFill>
                    <a:effectLst/>
                    <a:latin typeface="Arial" panose="020B0604020202020204" pitchFamily="34" charset="0"/>
                    <a:ea typeface="Calibri" panose="020F0502020204030204" pitchFamily="34" charset="0"/>
                    <a:cs typeface="Adobe Arabic" panose="02040503050201020203" pitchFamily="18" charset="-78"/>
                  </a:rPr>
                  <a:t>تحديد الافراد القادرين على تقديم التوجيه والدعم المطلوب والتأكد من التزامهم بخطة التعاقب القيادي</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5" name="Google Shape;617;p27">
                <a:extLst>
                  <a:ext uri="{FF2B5EF4-FFF2-40B4-BE49-F238E27FC236}">
                    <a16:creationId xmlns:a16="http://schemas.microsoft.com/office/drawing/2014/main" id="{1C69C59A-DFAD-DA30-D0C6-5FBEBA8B48FC}"/>
                  </a:ext>
                </a:extLst>
              </p:cNvPr>
              <p:cNvSpPr>
                <a:spLocks noChangeArrowheads="1"/>
              </p:cNvSpPr>
              <p:nvPr/>
            </p:nvSpPr>
            <p:spPr bwMode="auto">
              <a:xfrm>
                <a:off x="36512" y="25453"/>
                <a:ext cx="1524" cy="1524"/>
              </a:xfrm>
              <a:prstGeom prst="ellipse">
                <a:avLst/>
              </a:prstGeom>
              <a:solidFill>
                <a:srgbClr val="FCBD24"/>
              </a:solidFill>
              <a:ln w="19050">
                <a:solidFill>
                  <a:srgbClr val="FFFFFF"/>
                </a:solidFill>
                <a:round/>
                <a:headEnd type="none" w="sm" len="sm"/>
                <a:tailEnd type="none" w="sm" len="sm"/>
              </a:ln>
            </p:spPr>
            <p:txBody>
              <a:bodyPr rot="0" vert="horz" wrap="square" lIns="91425" tIns="91425" rIns="91425" bIns="91425" anchor="ctr" anchorCtr="0" upright="1">
                <a:noAutofit/>
              </a:bodyPr>
              <a:lstStyle/>
              <a:p>
                <a:endParaRPr lang="en-GB" sz="2800"/>
              </a:p>
            </p:txBody>
          </p:sp>
        </p:grpSp>
      </p:grpSp>
    </p:spTree>
    <p:extLst>
      <p:ext uri="{BB962C8B-B14F-4D97-AF65-F5344CB8AC3E}">
        <p14:creationId xmlns:p14="http://schemas.microsoft.com/office/powerpoint/2010/main" val="91432058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inVertical)">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فيديو</a:t>
            </a:r>
          </a:p>
        </p:txBody>
      </p:sp>
      <p:sp>
        <p:nvSpPr>
          <p:cNvPr id="2" name="Footer Placeholder 1">
            <a:extLst>
              <a:ext uri="{FF2B5EF4-FFF2-40B4-BE49-F238E27FC236}">
                <a16:creationId xmlns:a16="http://schemas.microsoft.com/office/drawing/2014/main" id="{E6E58B24-128B-4162-AF4F-D5EADD2B6BEA}"/>
              </a:ext>
            </a:extLst>
          </p:cNvPr>
          <p:cNvSpPr>
            <a:spLocks noGrp="1"/>
          </p:cNvSpPr>
          <p:nvPr>
            <p:ph type="ftr" sz="quarter" idx="11"/>
          </p:nvPr>
        </p:nvSpPr>
        <p:spPr>
          <a:xfrm>
            <a:off x="3157539" y="6556379"/>
            <a:ext cx="5690164"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F9A9E09C-098B-A3F1-7FF8-73297A777780}"/>
              </a:ext>
            </a:extLst>
          </p:cNvPr>
          <p:cNvSpPr txBox="1"/>
          <p:nvPr/>
        </p:nvSpPr>
        <p:spPr>
          <a:xfrm>
            <a:off x="2703749" y="926926"/>
            <a:ext cx="7753793" cy="587853"/>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يرجى مشاهدة الفيديو التالي يتحدث عن تخطيط التعاقب بشكل موسع:</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551FB1D0-C8B1-B6E1-36B2-C8A12E1B4C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51031" y="2029009"/>
            <a:ext cx="2689938" cy="2799981"/>
          </a:xfrm>
          <a:prstGeom prst="rect">
            <a:avLst/>
          </a:prstGeom>
        </p:spPr>
      </p:pic>
      <p:sp>
        <p:nvSpPr>
          <p:cNvPr id="12" name="TextBox 11">
            <a:extLst>
              <a:ext uri="{FF2B5EF4-FFF2-40B4-BE49-F238E27FC236}">
                <a16:creationId xmlns:a16="http://schemas.microsoft.com/office/drawing/2014/main" id="{39FEB17C-1586-2D0C-7DD2-F20D01D0D2D4}"/>
              </a:ext>
            </a:extLst>
          </p:cNvPr>
          <p:cNvSpPr txBox="1"/>
          <p:nvPr/>
        </p:nvSpPr>
        <p:spPr>
          <a:xfrm>
            <a:off x="2878765" y="5190312"/>
            <a:ext cx="6097772" cy="458074"/>
          </a:xfrm>
          <a:prstGeom prst="rect">
            <a:avLst/>
          </a:prstGeom>
          <a:noFill/>
        </p:spPr>
        <p:txBody>
          <a:bodyPr wrap="square">
            <a:spAutoFit/>
          </a:bodyPr>
          <a:lstStyle/>
          <a:p>
            <a:pPr marL="36195" marR="0" algn="ctr" rtl="1">
              <a:lnSpc>
                <a:spcPct val="150000"/>
              </a:lnSpc>
              <a:spcBef>
                <a:spcPts val="0"/>
              </a:spcBef>
              <a:spcAft>
                <a:spcPts val="0"/>
              </a:spcAft>
            </a:pPr>
            <a:r>
              <a:rPr lang="en-US" sz="1800" u="sng"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hlinkClick r:id="rId4"/>
              </a:rPr>
              <a:t>https://www.youtube.com/watch?v=bdS7SEXZdKU</a:t>
            </a:r>
            <a:endParaRPr lang="en-GB"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732748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628404" y="2716582"/>
            <a:ext cx="4772025" cy="1754326"/>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منهجية التعاقب الوظيفي</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a16="http://schemas.microsoft.com/office/drawing/2014/main" id="{89DDEFC6-E807-4435-9064-BBD2B0D3CA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5269" y="1028441"/>
            <a:ext cx="1554480" cy="1554480"/>
          </a:xfrm>
          <a:prstGeom prst="rect">
            <a:avLst/>
          </a:prstGeom>
        </p:spPr>
      </p:pic>
      <p:pic>
        <p:nvPicPr>
          <p:cNvPr id="9" name="Picture 8">
            <a:extLst>
              <a:ext uri="{FF2B5EF4-FFF2-40B4-BE49-F238E27FC236}">
                <a16:creationId xmlns:a16="http://schemas.microsoft.com/office/drawing/2014/main" id="{E5FC2AD3-8157-4F69-9C54-68626BB823B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86" y="1028441"/>
            <a:ext cx="1554480" cy="1554480"/>
          </a:xfrm>
          <a:prstGeom prst="rect">
            <a:avLst/>
          </a:prstGeom>
        </p:spPr>
      </p:pic>
    </p:spTree>
    <p:extLst>
      <p:ext uri="{BB962C8B-B14F-4D97-AF65-F5344CB8AC3E}">
        <p14:creationId xmlns:p14="http://schemas.microsoft.com/office/powerpoint/2010/main" val="18367167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التحقق من جاهزية الدائرة لإعداد وتنفيذ تخطيط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01A9B311-21FD-9833-DE6C-E1719B85383F}"/>
              </a:ext>
            </a:extLst>
          </p:cNvPr>
          <p:cNvSpPr txBox="1"/>
          <p:nvPr/>
        </p:nvSpPr>
        <p:spPr>
          <a:xfrm>
            <a:off x="1734457" y="1033712"/>
            <a:ext cx="8723085" cy="1014380"/>
          </a:xfrm>
          <a:prstGeom prst="rect">
            <a:avLst/>
          </a:prstGeom>
          <a:noFill/>
        </p:spPr>
        <p:txBody>
          <a:bodyPr wrap="square">
            <a:spAutoFit/>
          </a:bodyPr>
          <a:lstStyle/>
          <a:p>
            <a:pPr marL="342900" marR="0" lvl="0" indent="-342900" algn="r" rtl="1">
              <a:lnSpc>
                <a:spcPct val="107000"/>
              </a:lnSpc>
              <a:spcBef>
                <a:spcPts val="0"/>
              </a:spcBef>
              <a:spcAft>
                <a:spcPts val="800"/>
              </a:spcAft>
              <a:buFont typeface="Wingdings" panose="05000000000000000000" pitchFamily="2" charset="2"/>
              <a:buChar char=""/>
            </a:pPr>
            <a:r>
              <a:rPr lang="ar-SA"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اولاً: تقييم مستوى المعرفة المتوافرة لدى الدائرة حول مفهوم تخطيط التعاقب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0" name="TextBox 9">
            <a:extLst>
              <a:ext uri="{FF2B5EF4-FFF2-40B4-BE49-F238E27FC236}">
                <a16:creationId xmlns:a16="http://schemas.microsoft.com/office/drawing/2014/main" id="{AAAF6775-E03D-9F01-4494-0F72180F19B3}"/>
              </a:ext>
            </a:extLst>
          </p:cNvPr>
          <p:cNvSpPr txBox="1"/>
          <p:nvPr/>
        </p:nvSpPr>
        <p:spPr>
          <a:xfrm>
            <a:off x="1734456" y="2298707"/>
            <a:ext cx="8723085" cy="3525581"/>
          </a:xfrm>
          <a:prstGeom prst="rect">
            <a:avLst/>
          </a:prstGeom>
          <a:noFill/>
        </p:spPr>
        <p:txBody>
          <a:bodyPr wrap="square">
            <a:spAutoFit/>
          </a:bodyPr>
          <a:lstStyle/>
          <a:p>
            <a:pPr marR="0" lvl="0" algn="just" rtl="1">
              <a:lnSpc>
                <a:spcPct val="107000"/>
              </a:lnSpc>
              <a:spcBef>
                <a:spcPts val="0"/>
              </a:spcBef>
              <a:spcAft>
                <a:spcPts val="0"/>
              </a:spcAft>
              <a:buSzPts val="1700"/>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1.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تعميم الاستبانة على موظفي الدائرة أو من خلال مجموعات العمل المركزة.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R="0" lvl="0" algn="just" rtl="1">
              <a:lnSpc>
                <a:spcPct val="107000"/>
              </a:lnSpc>
              <a:spcBef>
                <a:spcPts val="0"/>
              </a:spcBef>
              <a:spcAft>
                <a:spcPts val="800"/>
              </a:spcAft>
              <a:buSzPts val="1700"/>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2.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تحليل النتائج وتصنيف نتائج التحليل بحيث يوضح التباين في المستوى المعرفي بين فئات المستجيبين:</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أ- الإدارة العليا</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 موظفي وحدة الموارد البشرية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ج- باقي موظفي الدائرة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R="0" lvl="0" algn="just" rtl="1">
              <a:lnSpc>
                <a:spcPct val="107000"/>
              </a:lnSpc>
              <a:spcBef>
                <a:spcPts val="0"/>
              </a:spcBef>
              <a:spcAft>
                <a:spcPts val="800"/>
              </a:spcAft>
              <a:buSzPts val="1700"/>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3.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استخراج النتائج وإعداد التقرير.</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83644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734457" y="32447"/>
            <a:ext cx="8723085"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التحقق من جاهزية الدائرة لإعداد وتنفيذ تخطيط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CC544117-EE85-1A60-6030-9BF019E2031F}"/>
              </a:ext>
            </a:extLst>
          </p:cNvPr>
          <p:cNvSpPr txBox="1"/>
          <p:nvPr/>
        </p:nvSpPr>
        <p:spPr>
          <a:xfrm>
            <a:off x="2873870" y="852959"/>
            <a:ext cx="7583672" cy="553357"/>
          </a:xfrm>
          <a:prstGeom prst="rect">
            <a:avLst/>
          </a:prstGeom>
          <a:noFill/>
        </p:spPr>
        <p:txBody>
          <a:bodyPr wrap="square">
            <a:spAutoFit/>
          </a:bodyPr>
          <a:lstStyle/>
          <a:p>
            <a:pPr marL="342900" marR="0" lvl="0" indent="-342900" algn="r" rtl="1">
              <a:lnSpc>
                <a:spcPct val="107000"/>
              </a:lnSpc>
              <a:spcBef>
                <a:spcPts val="0"/>
              </a:spcBef>
              <a:spcAft>
                <a:spcPts val="800"/>
              </a:spcAft>
              <a:buFont typeface="Wingdings" panose="05000000000000000000" pitchFamily="2" charset="2"/>
              <a:buChar char=""/>
            </a:pPr>
            <a:r>
              <a:rPr lang="ar-SA"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ثانياً: توفير المتطلبات الاولية لعملية تخطيط التعاقب الوظيفي:</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
        <p:nvSpPr>
          <p:cNvPr id="11" name="TextBox 10">
            <a:extLst>
              <a:ext uri="{FF2B5EF4-FFF2-40B4-BE49-F238E27FC236}">
                <a16:creationId xmlns:a16="http://schemas.microsoft.com/office/drawing/2014/main" id="{D3740311-7A0F-5C0E-6348-7F3A387FA9B0}"/>
              </a:ext>
            </a:extLst>
          </p:cNvPr>
          <p:cNvSpPr txBox="1"/>
          <p:nvPr/>
        </p:nvSpPr>
        <p:spPr>
          <a:xfrm>
            <a:off x="1734457" y="1635161"/>
            <a:ext cx="8723085" cy="4535857"/>
          </a:xfrm>
          <a:prstGeom prst="rect">
            <a:avLst/>
          </a:prstGeom>
          <a:noFill/>
        </p:spPr>
        <p:txBody>
          <a:bodyPr wrap="square">
            <a:spAutoFit/>
          </a:bodyPr>
          <a:lstStyle/>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هيكل تنظيمي وهيكل </a:t>
            </a:r>
            <a:r>
              <a:rPr lang="ar-SY"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وظيفي</a:t>
            </a: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 للدائرة.</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خطة استراتيجية تتضمن البرامج والمشاريع والمسؤوليات وتحدد التوجهات المستقبلية للدائرة.</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بطاقات وصف وظيفي مبنية على الكفايات.</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سياسات واجراءات وخطة تطوير الموارد البشرية.</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سياسات وخطة الاحتفاظ بالكفؤين والتحفيز</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منهجية لتحديد الاحتياجات التدريبية.</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تقييم موضوعي لأداء الموظفين وربط مخرجاته مع خطط التطوير والتدريب.</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80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ادارة موارد بشرية مؤهلة ومدربة في مجال تخطيط التعاقب الوظيفي.</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6381174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تشكيل اللجان</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Freeform: Shape 6">
            <a:extLst>
              <a:ext uri="{FF2B5EF4-FFF2-40B4-BE49-F238E27FC236}">
                <a16:creationId xmlns:a16="http://schemas.microsoft.com/office/drawing/2014/main" id="{A0DA6813-AEB4-D3FF-88FD-3F88A7082033}"/>
              </a:ext>
            </a:extLst>
          </p:cNvPr>
          <p:cNvSpPr>
            <a:spLocks/>
          </p:cNvSpPr>
          <p:nvPr/>
        </p:nvSpPr>
        <p:spPr bwMode="auto">
          <a:xfrm>
            <a:off x="6696693" y="2292042"/>
            <a:ext cx="3509068" cy="1775366"/>
          </a:xfrm>
          <a:custGeom>
            <a:avLst/>
            <a:gdLst>
              <a:gd name="T0" fmla="*/ 10441 w 2646698"/>
              <a:gd name="T1" fmla="*/ 0 h 1339282"/>
              <a:gd name="T2" fmla="*/ 11941 w 2646698"/>
              <a:gd name="T3" fmla="*/ 37 h 1339282"/>
              <a:gd name="T4" fmla="*/ 12807 w 2646698"/>
              <a:gd name="T5" fmla="*/ 159 h 1339282"/>
              <a:gd name="T6" fmla="*/ 13197 w 2646698"/>
              <a:gd name="T7" fmla="*/ 390 h 1339282"/>
              <a:gd name="T8" fmla="*/ 13295 w 2646698"/>
              <a:gd name="T9" fmla="*/ 756 h 1339282"/>
              <a:gd name="T10" fmla="*/ 13295 w 2646698"/>
              <a:gd name="T11" fmla="*/ 8438 h 1339282"/>
              <a:gd name="T12" fmla="*/ 58923 w 2646698"/>
              <a:gd name="T13" fmla="*/ 8438 h 1339282"/>
              <a:gd name="T14" fmla="*/ 62814 w 2646698"/>
              <a:gd name="T15" fmla="*/ 12329 h 1339282"/>
              <a:gd name="T16" fmla="*/ 62814 w 2646698"/>
              <a:gd name="T17" fmla="*/ 27893 h 1339282"/>
              <a:gd name="T18" fmla="*/ 58923 w 2646698"/>
              <a:gd name="T19" fmla="*/ 31784 h 1339282"/>
              <a:gd name="T20" fmla="*/ 11049 w 2646698"/>
              <a:gd name="T21" fmla="*/ 31784 h 1339282"/>
              <a:gd name="T22" fmla="*/ 11049 w 2646698"/>
              <a:gd name="T23" fmla="*/ 31784 h 1339282"/>
              <a:gd name="T24" fmla="*/ 1025 w 2646698"/>
              <a:gd name="T25" fmla="*/ 31784 h 1339282"/>
              <a:gd name="T26" fmla="*/ 659 w 2646698"/>
              <a:gd name="T27" fmla="*/ 31662 h 1339282"/>
              <a:gd name="T28" fmla="*/ 354 w 2646698"/>
              <a:gd name="T29" fmla="*/ 31260 h 1339282"/>
              <a:gd name="T30" fmla="*/ 146 w 2646698"/>
              <a:gd name="T31" fmla="*/ 30504 h 1339282"/>
              <a:gd name="T32" fmla="*/ 73 w 2646698"/>
              <a:gd name="T33" fmla="*/ 29345 h 1339282"/>
              <a:gd name="T34" fmla="*/ 134 w 2646698"/>
              <a:gd name="T35" fmla="*/ 28162 h 1339282"/>
              <a:gd name="T36" fmla="*/ 329 w 2646698"/>
              <a:gd name="T37" fmla="*/ 27394 h 1339282"/>
              <a:gd name="T38" fmla="*/ 634 w 2646698"/>
              <a:gd name="T39" fmla="*/ 26967 h 1339282"/>
              <a:gd name="T40" fmla="*/ 1025 w 2646698"/>
              <a:gd name="T41" fmla="*/ 26833 h 1339282"/>
              <a:gd name="T42" fmla="*/ 6903 w 2646698"/>
              <a:gd name="T43" fmla="*/ 26833 h 1339282"/>
              <a:gd name="T44" fmla="*/ 6903 w 2646698"/>
              <a:gd name="T45" fmla="*/ 6293 h 1339282"/>
              <a:gd name="T46" fmla="*/ 1830 w 2646698"/>
              <a:gd name="T47" fmla="*/ 9099 h 1339282"/>
              <a:gd name="T48" fmla="*/ 915 w 2646698"/>
              <a:gd name="T49" fmla="*/ 9428 h 1339282"/>
              <a:gd name="T50" fmla="*/ 354 w 2646698"/>
              <a:gd name="T51" fmla="*/ 9282 h 1339282"/>
              <a:gd name="T52" fmla="*/ 73 w 2646698"/>
              <a:gd name="T53" fmla="*/ 8562 h 1339282"/>
              <a:gd name="T54" fmla="*/ 0 w 2646698"/>
              <a:gd name="T55" fmla="*/ 7123 h 1339282"/>
              <a:gd name="T56" fmla="*/ 24 w 2646698"/>
              <a:gd name="T57" fmla="*/ 6159 h 1339282"/>
              <a:gd name="T58" fmla="*/ 146 w 2646698"/>
              <a:gd name="T59" fmla="*/ 5513 h 1339282"/>
              <a:gd name="T60" fmla="*/ 415 w 2646698"/>
              <a:gd name="T61" fmla="*/ 5074 h 1339282"/>
              <a:gd name="T62" fmla="*/ 878 w 2646698"/>
              <a:gd name="T63" fmla="*/ 4708 h 1339282"/>
              <a:gd name="T64" fmla="*/ 7660 w 2646698"/>
              <a:gd name="T65" fmla="*/ 317 h 1339282"/>
              <a:gd name="T66" fmla="*/ 7965 w 2646698"/>
              <a:gd name="T67" fmla="*/ 159 h 1339282"/>
              <a:gd name="T68" fmla="*/ 8440 w 2646698"/>
              <a:gd name="T69" fmla="*/ 61 h 1339282"/>
              <a:gd name="T70" fmla="*/ 9209 w 2646698"/>
              <a:gd name="T71" fmla="*/ 12 h 1339282"/>
              <a:gd name="T72" fmla="*/ 10441 w 2646698"/>
              <a:gd name="T73" fmla="*/ 0 h 133928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646698"/>
              <a:gd name="T112" fmla="*/ 0 h 1339282"/>
              <a:gd name="T113" fmla="*/ 2646698 w 2646698"/>
              <a:gd name="T114" fmla="*/ 1339282 h 1339282"/>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646698" h="1339282">
                <a:moveTo>
                  <a:pt x="439917" y="0"/>
                </a:moveTo>
                <a:cubicBezTo>
                  <a:pt x="465956" y="0"/>
                  <a:pt x="487027" y="514"/>
                  <a:pt x="503130" y="1542"/>
                </a:cubicBezTo>
                <a:cubicBezTo>
                  <a:pt x="519233" y="2570"/>
                  <a:pt x="531396" y="4283"/>
                  <a:pt x="539618" y="6681"/>
                </a:cubicBezTo>
                <a:cubicBezTo>
                  <a:pt x="547841" y="9080"/>
                  <a:pt x="553323" y="12334"/>
                  <a:pt x="556064" y="16446"/>
                </a:cubicBezTo>
                <a:cubicBezTo>
                  <a:pt x="558805" y="20557"/>
                  <a:pt x="560175" y="25696"/>
                  <a:pt x="560175" y="31863"/>
                </a:cubicBezTo>
                <a:lnTo>
                  <a:pt x="560175" y="355558"/>
                </a:lnTo>
                <a:lnTo>
                  <a:pt x="2482741" y="355558"/>
                </a:lnTo>
                <a:cubicBezTo>
                  <a:pt x="2573292" y="355558"/>
                  <a:pt x="2646698" y="428964"/>
                  <a:pt x="2646698" y="519515"/>
                </a:cubicBezTo>
                <a:lnTo>
                  <a:pt x="2646698" y="1175325"/>
                </a:lnTo>
                <a:cubicBezTo>
                  <a:pt x="2646698" y="1265876"/>
                  <a:pt x="2573292" y="1339282"/>
                  <a:pt x="2482741" y="1339282"/>
                </a:cubicBezTo>
                <a:lnTo>
                  <a:pt x="465561" y="1339282"/>
                </a:lnTo>
                <a:lnTo>
                  <a:pt x="465556" y="1339281"/>
                </a:lnTo>
                <a:lnTo>
                  <a:pt x="43170" y="1339281"/>
                </a:lnTo>
                <a:cubicBezTo>
                  <a:pt x="37688" y="1339281"/>
                  <a:pt x="32548" y="1337568"/>
                  <a:pt x="27752" y="1334142"/>
                </a:cubicBezTo>
                <a:cubicBezTo>
                  <a:pt x="22955" y="1330716"/>
                  <a:pt x="18673" y="1325063"/>
                  <a:pt x="14904" y="1317183"/>
                </a:cubicBezTo>
                <a:cubicBezTo>
                  <a:pt x="11135" y="1309302"/>
                  <a:pt x="8223" y="1298681"/>
                  <a:pt x="6167" y="1285319"/>
                </a:cubicBezTo>
                <a:cubicBezTo>
                  <a:pt x="4112" y="1271957"/>
                  <a:pt x="3084" y="1255683"/>
                  <a:pt x="3084" y="1236497"/>
                </a:cubicBezTo>
                <a:cubicBezTo>
                  <a:pt x="3084" y="1216625"/>
                  <a:pt x="3940" y="1200008"/>
                  <a:pt x="5653" y="1186646"/>
                </a:cubicBezTo>
                <a:cubicBezTo>
                  <a:pt x="7366" y="1173284"/>
                  <a:pt x="10107" y="1162492"/>
                  <a:pt x="13876" y="1154269"/>
                </a:cubicBezTo>
                <a:cubicBezTo>
                  <a:pt x="17645" y="1146047"/>
                  <a:pt x="21927" y="1140051"/>
                  <a:pt x="26724" y="1136282"/>
                </a:cubicBezTo>
                <a:cubicBezTo>
                  <a:pt x="31521" y="1132513"/>
                  <a:pt x="37003" y="1130629"/>
                  <a:pt x="43170" y="1130629"/>
                </a:cubicBezTo>
                <a:lnTo>
                  <a:pt x="290880" y="1130629"/>
                </a:lnTo>
                <a:lnTo>
                  <a:pt x="290880" y="265184"/>
                </a:lnTo>
                <a:lnTo>
                  <a:pt x="77088" y="383386"/>
                </a:lnTo>
                <a:cubicBezTo>
                  <a:pt x="61328" y="390924"/>
                  <a:pt x="48480" y="395549"/>
                  <a:pt x="38544" y="397262"/>
                </a:cubicBezTo>
                <a:cubicBezTo>
                  <a:pt x="28608" y="398975"/>
                  <a:pt x="20728" y="396919"/>
                  <a:pt x="14904" y="391095"/>
                </a:cubicBezTo>
                <a:cubicBezTo>
                  <a:pt x="9079" y="385270"/>
                  <a:pt x="5139" y="375163"/>
                  <a:pt x="3084" y="360774"/>
                </a:cubicBezTo>
                <a:cubicBezTo>
                  <a:pt x="1028" y="346384"/>
                  <a:pt x="0" y="326169"/>
                  <a:pt x="0" y="300131"/>
                </a:cubicBezTo>
                <a:cubicBezTo>
                  <a:pt x="0" y="283685"/>
                  <a:pt x="343" y="270152"/>
                  <a:pt x="1028" y="259531"/>
                </a:cubicBezTo>
                <a:cubicBezTo>
                  <a:pt x="1713" y="248910"/>
                  <a:pt x="3426" y="239830"/>
                  <a:pt x="6167" y="232293"/>
                </a:cubicBezTo>
                <a:cubicBezTo>
                  <a:pt x="8908" y="224755"/>
                  <a:pt x="12677" y="218588"/>
                  <a:pt x="17473" y="213792"/>
                </a:cubicBezTo>
                <a:cubicBezTo>
                  <a:pt x="22270" y="208995"/>
                  <a:pt x="28780" y="203856"/>
                  <a:pt x="37003" y="198374"/>
                </a:cubicBezTo>
                <a:lnTo>
                  <a:pt x="322743" y="13362"/>
                </a:lnTo>
                <a:cubicBezTo>
                  <a:pt x="326169" y="10621"/>
                  <a:pt x="330452" y="8394"/>
                  <a:pt x="335591" y="6681"/>
                </a:cubicBezTo>
                <a:cubicBezTo>
                  <a:pt x="340730" y="4968"/>
                  <a:pt x="347411" y="3598"/>
                  <a:pt x="355634" y="2570"/>
                </a:cubicBezTo>
                <a:cubicBezTo>
                  <a:pt x="363857" y="1542"/>
                  <a:pt x="374649" y="857"/>
                  <a:pt x="388011" y="514"/>
                </a:cubicBezTo>
                <a:cubicBezTo>
                  <a:pt x="401373" y="171"/>
                  <a:pt x="418675" y="0"/>
                  <a:pt x="439917" y="0"/>
                </a:cubicBezTo>
                <a:close/>
              </a:path>
            </a:pathLst>
          </a:custGeom>
          <a:noFill/>
          <a:ln w="101600">
            <a:solidFill>
              <a:srgbClr val="063951"/>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0" tIns="0" rIns="274320" bIns="457200" anchor="b" anchorCtr="0" upright="1">
            <a:noAutofit/>
          </a:bodyPr>
          <a:lstStyle/>
          <a:p>
            <a:pPr marL="0" marR="0" algn="ctr" rtl="1">
              <a:lnSpc>
                <a:spcPct val="115000"/>
              </a:lnSpc>
              <a:spcBef>
                <a:spcPts val="0"/>
              </a:spcBef>
              <a:spcAft>
                <a:spcPts val="600"/>
              </a:spcAft>
            </a:pPr>
            <a:r>
              <a:rPr lang="ar-SY" sz="2800"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اللجنة التوجيهية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Freeform: Shape 7">
            <a:extLst>
              <a:ext uri="{FF2B5EF4-FFF2-40B4-BE49-F238E27FC236}">
                <a16:creationId xmlns:a16="http://schemas.microsoft.com/office/drawing/2014/main" id="{1D984167-F01A-86B6-B5B4-460C26AAE9DB}"/>
              </a:ext>
            </a:extLst>
          </p:cNvPr>
          <p:cNvSpPr>
            <a:spLocks/>
          </p:cNvSpPr>
          <p:nvPr/>
        </p:nvSpPr>
        <p:spPr bwMode="auto">
          <a:xfrm>
            <a:off x="1986239" y="2292042"/>
            <a:ext cx="3509068" cy="1781906"/>
          </a:xfrm>
          <a:custGeom>
            <a:avLst/>
            <a:gdLst>
              <a:gd name="T0" fmla="*/ 10123 w 2646698"/>
              <a:gd name="T1" fmla="*/ 0 h 1353671"/>
              <a:gd name="T2" fmla="*/ 14429 w 2646698"/>
              <a:gd name="T3" fmla="*/ 613 h 1353671"/>
              <a:gd name="T4" fmla="*/ 17490 w 2646698"/>
              <a:gd name="T5" fmla="*/ 2321 h 1353671"/>
              <a:gd name="T6" fmla="*/ 19308 w 2646698"/>
              <a:gd name="T7" fmla="*/ 4919 h 1353671"/>
              <a:gd name="T8" fmla="*/ 19905 w 2646698"/>
              <a:gd name="T9" fmla="*/ 8154 h 1353671"/>
              <a:gd name="T10" fmla="*/ 19856 w 2646698"/>
              <a:gd name="T11" fmla="*/ 8657 h 1353671"/>
              <a:gd name="T12" fmla="*/ 58923 w 2646698"/>
              <a:gd name="T13" fmla="*/ 8657 h 1353671"/>
              <a:gd name="T14" fmla="*/ 62814 w 2646698"/>
              <a:gd name="T15" fmla="*/ 12494 h 1353671"/>
              <a:gd name="T16" fmla="*/ 62814 w 2646698"/>
              <a:gd name="T17" fmla="*/ 27841 h 1353671"/>
              <a:gd name="T18" fmla="*/ 58923 w 2646698"/>
              <a:gd name="T19" fmla="*/ 31677 h 1353671"/>
              <a:gd name="T20" fmla="*/ 20174 w 2646698"/>
              <a:gd name="T21" fmla="*/ 31677 h 1353671"/>
              <a:gd name="T22" fmla="*/ 11049 w 2646698"/>
              <a:gd name="T23" fmla="*/ 31677 h 1353671"/>
              <a:gd name="T24" fmla="*/ 2025 w 2646698"/>
              <a:gd name="T25" fmla="*/ 31677 h 1353671"/>
              <a:gd name="T26" fmla="*/ 1098 w 2646698"/>
              <a:gd name="T27" fmla="*/ 31581 h 1353671"/>
              <a:gd name="T28" fmla="*/ 463 w 2646698"/>
              <a:gd name="T29" fmla="*/ 31208 h 1353671"/>
              <a:gd name="T30" fmla="*/ 110 w 2646698"/>
              <a:gd name="T31" fmla="*/ 30403 h 1353671"/>
              <a:gd name="T32" fmla="*/ 0 w 2646698"/>
              <a:gd name="T33" fmla="*/ 29032 h 1353671"/>
              <a:gd name="T34" fmla="*/ 73 w 2646698"/>
              <a:gd name="T35" fmla="*/ 27673 h 1353671"/>
              <a:gd name="T36" fmla="*/ 342 w 2646698"/>
              <a:gd name="T37" fmla="*/ 26662 h 1353671"/>
              <a:gd name="T38" fmla="*/ 842 w 2646698"/>
              <a:gd name="T39" fmla="*/ 25797 h 1353671"/>
              <a:gd name="T40" fmla="*/ 1634 w 2646698"/>
              <a:gd name="T41" fmla="*/ 24871 h 1353671"/>
              <a:gd name="T42" fmla="*/ 7099 w 2646698"/>
              <a:gd name="T43" fmla="*/ 19098 h 1353671"/>
              <a:gd name="T44" fmla="*/ 9733 w 2646698"/>
              <a:gd name="T45" fmla="*/ 16031 h 1353671"/>
              <a:gd name="T46" fmla="*/ 11294 w 2646698"/>
              <a:gd name="T47" fmla="*/ 13506 h 1353671"/>
              <a:gd name="T48" fmla="*/ 12063 w 2646698"/>
              <a:gd name="T49" fmla="*/ 11401 h 1353671"/>
              <a:gd name="T50" fmla="*/ 12270 w 2646698"/>
              <a:gd name="T51" fmla="*/ 9573 h 1353671"/>
              <a:gd name="T52" fmla="*/ 12014 w 2646698"/>
              <a:gd name="T53" fmla="*/ 8070 h 1353671"/>
              <a:gd name="T54" fmla="*/ 11258 w 2646698"/>
              <a:gd name="T55" fmla="*/ 6831 h 1353671"/>
              <a:gd name="T56" fmla="*/ 10001 w 2646698"/>
              <a:gd name="T57" fmla="*/ 6001 h 1353671"/>
              <a:gd name="T58" fmla="*/ 8221 w 2646698"/>
              <a:gd name="T59" fmla="*/ 5701 h 1353671"/>
              <a:gd name="T60" fmla="*/ 5672 w 2646698"/>
              <a:gd name="T61" fmla="*/ 6061 h 1353671"/>
              <a:gd name="T62" fmla="*/ 3720 w 2646698"/>
              <a:gd name="T63" fmla="*/ 6867 h 1353671"/>
              <a:gd name="T64" fmla="*/ 2317 w 2646698"/>
              <a:gd name="T65" fmla="*/ 7685 h 1353671"/>
              <a:gd name="T66" fmla="*/ 1439 w 2646698"/>
              <a:gd name="T67" fmla="*/ 8058 h 1353671"/>
              <a:gd name="T68" fmla="*/ 1061 w 2646698"/>
              <a:gd name="T69" fmla="*/ 7913 h 1353671"/>
              <a:gd name="T70" fmla="*/ 805 w 2646698"/>
              <a:gd name="T71" fmla="*/ 7432 h 1353671"/>
              <a:gd name="T72" fmla="*/ 646 w 2646698"/>
              <a:gd name="T73" fmla="*/ 6530 h 1353671"/>
              <a:gd name="T74" fmla="*/ 585 w 2646698"/>
              <a:gd name="T75" fmla="*/ 5147 h 1353671"/>
              <a:gd name="T76" fmla="*/ 622 w 2646698"/>
              <a:gd name="T77" fmla="*/ 4221 h 1353671"/>
              <a:gd name="T78" fmla="*/ 732 w 2646698"/>
              <a:gd name="T79" fmla="*/ 3572 h 1353671"/>
              <a:gd name="T80" fmla="*/ 927 w 2646698"/>
              <a:gd name="T81" fmla="*/ 3091 h 1353671"/>
              <a:gd name="T82" fmla="*/ 1354 w 2646698"/>
              <a:gd name="T83" fmla="*/ 2598 h 1353671"/>
              <a:gd name="T84" fmla="*/ 2476 w 2646698"/>
              <a:gd name="T85" fmla="*/ 1864 h 1353671"/>
              <a:gd name="T86" fmla="*/ 4488 w 2646698"/>
              <a:gd name="T87" fmla="*/ 998 h 1353671"/>
              <a:gd name="T88" fmla="*/ 7123 w 2646698"/>
              <a:gd name="T89" fmla="*/ 289 h 1353671"/>
              <a:gd name="T90" fmla="*/ 10123 w 2646698"/>
              <a:gd name="T91" fmla="*/ 0 h 135367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646698"/>
              <a:gd name="T139" fmla="*/ 0 h 1353671"/>
              <a:gd name="T140" fmla="*/ 2646698 w 2646698"/>
              <a:gd name="T141" fmla="*/ 1353671 h 135367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646698" h="1353671">
                <a:moveTo>
                  <a:pt x="426556" y="0"/>
                </a:moveTo>
                <a:cubicBezTo>
                  <a:pt x="495764" y="0"/>
                  <a:pt x="556236" y="8737"/>
                  <a:pt x="607970" y="26210"/>
                </a:cubicBezTo>
                <a:cubicBezTo>
                  <a:pt x="659705" y="43684"/>
                  <a:pt x="702703" y="68009"/>
                  <a:pt x="736965" y="99187"/>
                </a:cubicBezTo>
                <a:cubicBezTo>
                  <a:pt x="771226" y="130365"/>
                  <a:pt x="796751" y="167368"/>
                  <a:pt x="813539" y="210194"/>
                </a:cubicBezTo>
                <a:cubicBezTo>
                  <a:pt x="830327" y="253021"/>
                  <a:pt x="838721" y="299103"/>
                  <a:pt x="838721" y="348440"/>
                </a:cubicBezTo>
                <a:lnTo>
                  <a:pt x="836640" y="369947"/>
                </a:lnTo>
                <a:lnTo>
                  <a:pt x="2482741" y="369947"/>
                </a:lnTo>
                <a:cubicBezTo>
                  <a:pt x="2573292" y="369947"/>
                  <a:pt x="2646698" y="443353"/>
                  <a:pt x="2646698" y="533904"/>
                </a:cubicBezTo>
                <a:lnTo>
                  <a:pt x="2646698" y="1189714"/>
                </a:lnTo>
                <a:cubicBezTo>
                  <a:pt x="2646698" y="1280265"/>
                  <a:pt x="2573292" y="1353671"/>
                  <a:pt x="2482741" y="1353671"/>
                </a:cubicBezTo>
                <a:lnTo>
                  <a:pt x="850028" y="1353671"/>
                </a:lnTo>
                <a:lnTo>
                  <a:pt x="465561" y="1353671"/>
                </a:lnTo>
                <a:lnTo>
                  <a:pt x="85312" y="1353671"/>
                </a:lnTo>
                <a:cubicBezTo>
                  <a:pt x="70236" y="1353671"/>
                  <a:pt x="57217" y="1352301"/>
                  <a:pt x="46253" y="1349560"/>
                </a:cubicBezTo>
                <a:cubicBezTo>
                  <a:pt x="35290" y="1346819"/>
                  <a:pt x="26382" y="1341508"/>
                  <a:pt x="19529" y="1333628"/>
                </a:cubicBezTo>
                <a:cubicBezTo>
                  <a:pt x="12677" y="1325748"/>
                  <a:pt x="7709" y="1314270"/>
                  <a:pt x="4626" y="1299195"/>
                </a:cubicBezTo>
                <a:cubicBezTo>
                  <a:pt x="1542" y="1284120"/>
                  <a:pt x="0" y="1264591"/>
                  <a:pt x="0" y="1240608"/>
                </a:cubicBezTo>
                <a:cubicBezTo>
                  <a:pt x="0" y="1217996"/>
                  <a:pt x="1028" y="1198638"/>
                  <a:pt x="3084" y="1182535"/>
                </a:cubicBezTo>
                <a:cubicBezTo>
                  <a:pt x="5140" y="1166432"/>
                  <a:pt x="8908" y="1152042"/>
                  <a:pt x="14390" y="1139366"/>
                </a:cubicBezTo>
                <a:cubicBezTo>
                  <a:pt x="19872" y="1126689"/>
                  <a:pt x="26896" y="1114355"/>
                  <a:pt x="35461" y="1102363"/>
                </a:cubicBezTo>
                <a:cubicBezTo>
                  <a:pt x="44026" y="1090372"/>
                  <a:pt x="55161" y="1077181"/>
                  <a:pt x="68866" y="1062791"/>
                </a:cubicBezTo>
                <a:lnTo>
                  <a:pt x="299103" y="816109"/>
                </a:lnTo>
                <a:cubicBezTo>
                  <a:pt x="345013" y="768143"/>
                  <a:pt x="382016" y="724459"/>
                  <a:pt x="410110" y="685059"/>
                </a:cubicBezTo>
                <a:cubicBezTo>
                  <a:pt x="438205" y="645658"/>
                  <a:pt x="460132" y="609683"/>
                  <a:pt x="475892" y="577135"/>
                </a:cubicBezTo>
                <a:cubicBezTo>
                  <a:pt x="491653" y="544586"/>
                  <a:pt x="502445" y="514608"/>
                  <a:pt x="508269" y="487199"/>
                </a:cubicBezTo>
                <a:cubicBezTo>
                  <a:pt x="514094" y="459789"/>
                  <a:pt x="517006" y="433751"/>
                  <a:pt x="517006" y="409082"/>
                </a:cubicBezTo>
                <a:cubicBezTo>
                  <a:pt x="517006" y="386470"/>
                  <a:pt x="513409" y="365056"/>
                  <a:pt x="506214" y="344842"/>
                </a:cubicBezTo>
                <a:cubicBezTo>
                  <a:pt x="499019" y="324628"/>
                  <a:pt x="488398" y="306983"/>
                  <a:pt x="474351" y="291908"/>
                </a:cubicBezTo>
                <a:cubicBezTo>
                  <a:pt x="460303" y="276833"/>
                  <a:pt x="442659" y="265013"/>
                  <a:pt x="421417" y="256447"/>
                </a:cubicBezTo>
                <a:cubicBezTo>
                  <a:pt x="400175" y="247882"/>
                  <a:pt x="375164" y="243599"/>
                  <a:pt x="346384" y="243599"/>
                </a:cubicBezTo>
                <a:cubicBezTo>
                  <a:pt x="305955" y="243599"/>
                  <a:pt x="270152" y="248739"/>
                  <a:pt x="238974" y="259017"/>
                </a:cubicBezTo>
                <a:cubicBezTo>
                  <a:pt x="207796" y="269295"/>
                  <a:pt x="180387" y="280773"/>
                  <a:pt x="156747" y="293450"/>
                </a:cubicBezTo>
                <a:cubicBezTo>
                  <a:pt x="133106" y="306126"/>
                  <a:pt x="113406" y="317776"/>
                  <a:pt x="97646" y="328397"/>
                </a:cubicBezTo>
                <a:cubicBezTo>
                  <a:pt x="81885" y="339018"/>
                  <a:pt x="69551" y="344328"/>
                  <a:pt x="60643" y="344328"/>
                </a:cubicBezTo>
                <a:cubicBezTo>
                  <a:pt x="54476" y="344328"/>
                  <a:pt x="49166" y="342272"/>
                  <a:pt x="44712" y="338161"/>
                </a:cubicBezTo>
                <a:cubicBezTo>
                  <a:pt x="40258" y="334050"/>
                  <a:pt x="36660" y="327197"/>
                  <a:pt x="33919" y="317604"/>
                </a:cubicBezTo>
                <a:cubicBezTo>
                  <a:pt x="31178" y="308011"/>
                  <a:pt x="28951" y="295163"/>
                  <a:pt x="27238" y="279060"/>
                </a:cubicBezTo>
                <a:cubicBezTo>
                  <a:pt x="25525" y="262957"/>
                  <a:pt x="24669" y="243257"/>
                  <a:pt x="24669" y="219959"/>
                </a:cubicBezTo>
                <a:cubicBezTo>
                  <a:pt x="24669" y="204199"/>
                  <a:pt x="25183" y="191008"/>
                  <a:pt x="26210" y="180387"/>
                </a:cubicBezTo>
                <a:cubicBezTo>
                  <a:pt x="27238" y="169766"/>
                  <a:pt x="28780" y="160515"/>
                  <a:pt x="30836" y="152635"/>
                </a:cubicBezTo>
                <a:cubicBezTo>
                  <a:pt x="32891" y="144755"/>
                  <a:pt x="35632" y="137903"/>
                  <a:pt x="39059" y="132078"/>
                </a:cubicBezTo>
                <a:cubicBezTo>
                  <a:pt x="42485" y="126254"/>
                  <a:pt x="48480" y="119230"/>
                  <a:pt x="57046" y="111007"/>
                </a:cubicBezTo>
                <a:cubicBezTo>
                  <a:pt x="65611" y="102785"/>
                  <a:pt x="81371" y="92335"/>
                  <a:pt x="104327" y="79658"/>
                </a:cubicBezTo>
                <a:cubicBezTo>
                  <a:pt x="127282" y="66981"/>
                  <a:pt x="155548" y="54647"/>
                  <a:pt x="189124" y="42656"/>
                </a:cubicBezTo>
                <a:cubicBezTo>
                  <a:pt x="222700" y="30664"/>
                  <a:pt x="259702" y="20557"/>
                  <a:pt x="300131" y="12334"/>
                </a:cubicBezTo>
                <a:cubicBezTo>
                  <a:pt x="340560" y="4112"/>
                  <a:pt x="382701" y="0"/>
                  <a:pt x="426556" y="0"/>
                </a:cubicBezTo>
                <a:close/>
              </a:path>
            </a:pathLst>
          </a:custGeom>
          <a:noFill/>
          <a:ln w="101600">
            <a:solidFill>
              <a:srgbClr val="C13018"/>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0" tIns="45720" rIns="274320" bIns="457200" anchor="b" anchorCtr="0" upright="1">
            <a:noAutofit/>
          </a:bodyPr>
          <a:lstStyle/>
          <a:p>
            <a:pPr marL="0" marR="0" algn="ctr" rtl="1">
              <a:lnSpc>
                <a:spcPct val="115000"/>
              </a:lnSpc>
              <a:spcBef>
                <a:spcPts val="0"/>
              </a:spcBef>
              <a:spcAft>
                <a:spcPts val="600"/>
              </a:spcAft>
            </a:pPr>
            <a:r>
              <a:rPr lang="ar-SY" sz="2800" kern="1200" cap="all"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اللجنة الفنية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2">
            <a:extLst>
              <a:ext uri="{FF2B5EF4-FFF2-40B4-BE49-F238E27FC236}">
                <a16:creationId xmlns:a16="http://schemas.microsoft.com/office/drawing/2014/main" id="{851024E3-D472-EFF3-5B7A-CB3285356D8A}"/>
              </a:ext>
            </a:extLst>
          </p:cNvPr>
          <p:cNvSpPr txBox="1"/>
          <p:nvPr/>
        </p:nvSpPr>
        <p:spPr>
          <a:xfrm>
            <a:off x="2873870" y="852959"/>
            <a:ext cx="7583672" cy="553357"/>
          </a:xfrm>
          <a:prstGeom prst="rect">
            <a:avLst/>
          </a:prstGeom>
          <a:noFill/>
        </p:spPr>
        <p:txBody>
          <a:bodyPr wrap="square">
            <a:spAutoFit/>
          </a:bodyPr>
          <a:lstStyle/>
          <a:p>
            <a:pPr marL="342900" marR="0" lvl="0" indent="-342900" algn="r" rtl="1">
              <a:lnSpc>
                <a:spcPct val="107000"/>
              </a:lnSpc>
              <a:spcBef>
                <a:spcPts val="0"/>
              </a:spcBef>
              <a:spcAft>
                <a:spcPts val="800"/>
              </a:spcAft>
              <a:buFont typeface="Wingdings" panose="05000000000000000000" pitchFamily="2" charset="2"/>
              <a:buChar char=""/>
            </a:pPr>
            <a:r>
              <a:rPr lang="ar-SY" sz="2800" dirty="0">
                <a:solidFill>
                  <a:srgbClr val="C00000"/>
                </a:solidFill>
                <a:effectLst/>
                <a:latin typeface="Calibri" panose="020F0502020204030204" pitchFamily="34" charset="0"/>
                <a:ea typeface="Calibri" panose="020F0502020204030204" pitchFamily="34" charset="0"/>
                <a:cs typeface="Sakkal Majalla" panose="02000000000000000000" pitchFamily="2" charset="-78"/>
              </a:rPr>
              <a:t>يوجد نوعان للجان، وهما:</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5941250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arn(inVertical)">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3"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تشكيل اللجان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اللجنة التوجيهية</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6C78D5E6-D71E-3BEF-14A5-007FD6681ED0}"/>
              </a:ext>
            </a:extLst>
          </p:cNvPr>
          <p:cNvSpPr txBox="1"/>
          <p:nvPr/>
        </p:nvSpPr>
        <p:spPr>
          <a:xfrm>
            <a:off x="1734457" y="2305615"/>
            <a:ext cx="8723085" cy="2246769"/>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تشكل لجنة توجيهية لغايات التخطيط للتعاقب الوظيفي بقرار من الإدارة العليا بحيث تكون برئاسة الأمين / المدير العام او من يفوضه من كبار موظفي الدائرة وعضوية مسؤول وحدة الموارد البشرية، ومسؤول وحدة التطوير المؤسسي، ومسؤول وحدة الرقاب الداخلية، وعدد من شاغلي الوظائف القيادية الأساسية في الدائرة، بالإضافة لأحد الموظفين المتخصصين في وحدة الموارد البشرية مقرراً لها</a:t>
            </a:r>
            <a:r>
              <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en-GB" sz="2800" dirty="0"/>
          </a:p>
        </p:txBody>
      </p:sp>
    </p:spTree>
    <p:extLst>
      <p:ext uri="{BB962C8B-B14F-4D97-AF65-F5344CB8AC3E}">
        <p14:creationId xmlns:p14="http://schemas.microsoft.com/office/powerpoint/2010/main" val="33616679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تشكيل اللجان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اللجنة التوجيهية</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CBB2C5DD-982C-41A5-EFAB-2716A80C6A18}"/>
              </a:ext>
            </a:extLst>
          </p:cNvPr>
          <p:cNvSpPr txBox="1"/>
          <p:nvPr/>
        </p:nvSpPr>
        <p:spPr>
          <a:xfrm>
            <a:off x="3048886" y="1036442"/>
            <a:ext cx="7408656" cy="3544817"/>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تتولى اللجنة التوجيهية المهام التالية: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التأكد من تطبيق منهجية ودليل التعاقب الوظيفي المعتمد من الديوان.</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اعتماد الأهمية النسبية(الأوزان) لمعايير تحديد الوظائف الحيوية.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اعتماد قائمة الوظائف الحيوية في الدائرة وأولوياتها.</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اعتماد قائمة المرشحين البدلاء وتقييمهم.</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اعتماد خطة التعاقب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mj-lt"/>
              <a:buAutoNum type="arabicPeriod"/>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المتابعة والتوجيه في تطبيق خطة التعاقب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C34908FC-491B-C504-E642-2D7B748C943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234" y="3533075"/>
            <a:ext cx="6234932" cy="2921023"/>
          </a:xfrm>
          <a:prstGeom prst="rect">
            <a:avLst/>
          </a:prstGeom>
        </p:spPr>
      </p:pic>
    </p:spTree>
    <p:extLst>
      <p:ext uri="{BB962C8B-B14F-4D97-AF65-F5344CB8AC3E}">
        <p14:creationId xmlns:p14="http://schemas.microsoft.com/office/powerpoint/2010/main" val="40788317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تشكيل اللجان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اللجنة الفنية</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8E6F584A-51AB-6312-EF03-A89BE42841E3}"/>
              </a:ext>
            </a:extLst>
          </p:cNvPr>
          <p:cNvSpPr txBox="1"/>
          <p:nvPr/>
        </p:nvSpPr>
        <p:spPr>
          <a:xfrm>
            <a:off x="1734457" y="2677087"/>
            <a:ext cx="8723085" cy="1815882"/>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تشكل لجنة فنية للتعاقب الوظيفي في الدائرة بقرار من الإدارة العليا وبرئاسة مسؤول وحدة الموارد البشرية وعضوية مسؤول الوحدة المعنية بالتدريب وأحد أخصائي تطوير الأداء المؤسسي وخبراء من شاغلي الوظائف الأساسية ممن لهم الخبرة في وظائف الدائرة الأساسية. </a:t>
            </a: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ويتم تسمية أحد أخصائي. الموارد البشرية مقررا للجنة</a:t>
            </a:r>
            <a:r>
              <a:rPr lang="ar-SY"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en-GB" sz="2800" dirty="0"/>
          </a:p>
        </p:txBody>
      </p:sp>
    </p:spTree>
    <p:extLst>
      <p:ext uri="{BB962C8B-B14F-4D97-AF65-F5344CB8AC3E}">
        <p14:creationId xmlns:p14="http://schemas.microsoft.com/office/powerpoint/2010/main" val="240494182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الأهداف التفصيلية</a:t>
            </a:r>
          </a:p>
        </p:txBody>
      </p:sp>
      <p:pic>
        <p:nvPicPr>
          <p:cNvPr id="10" name="Picture 9">
            <a:extLst>
              <a:ext uri="{FF2B5EF4-FFF2-40B4-BE49-F238E27FC236}">
                <a16:creationId xmlns:a16="http://schemas.microsoft.com/office/drawing/2014/main" id="{290CD866-BBA6-458E-970E-84D503F44BF1}"/>
              </a:ext>
            </a:extLst>
          </p:cNvPr>
          <p:cNvPicPr>
            <a:picLocks noChangeAspect="1"/>
          </p:cNvPicPr>
          <p:nvPr/>
        </p:nvPicPr>
        <p:blipFill rotWithShape="1">
          <a:blip r:embed="rId2"/>
          <a:srcRect l="8345" t="22603" r="6610"/>
          <a:stretch/>
        </p:blipFill>
        <p:spPr>
          <a:xfrm>
            <a:off x="4545613" y="415226"/>
            <a:ext cx="3100772" cy="1585544"/>
          </a:xfrm>
          <a:prstGeom prst="rect">
            <a:avLst/>
          </a:prstGeom>
        </p:spPr>
      </p:pic>
      <p:sp>
        <p:nvSpPr>
          <p:cNvPr id="14" name="TextBox 13">
            <a:extLst>
              <a:ext uri="{FF2B5EF4-FFF2-40B4-BE49-F238E27FC236}">
                <a16:creationId xmlns:a16="http://schemas.microsoft.com/office/drawing/2014/main" id="{FD48124A-C425-429F-9E66-DF2EA68ACA4A}"/>
              </a:ext>
            </a:extLst>
          </p:cNvPr>
          <p:cNvSpPr txBox="1"/>
          <p:nvPr/>
        </p:nvSpPr>
        <p:spPr>
          <a:xfrm>
            <a:off x="6096000" y="2145897"/>
            <a:ext cx="5857909" cy="3539430"/>
          </a:xfrm>
          <a:prstGeom prst="rect">
            <a:avLst/>
          </a:prstGeom>
          <a:noFill/>
        </p:spPr>
        <p:txBody>
          <a:bodyPr wrap="square">
            <a:spAutoFit/>
          </a:bodyPr>
          <a:lstStyle/>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دراسة مفهوم تطوير القيادة الإدارية.</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دور القيادة الإدارية في نجاح المؤسسة</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واجبات القيادة</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التعرف على مفهوم تخطيط تعاقب القيادات.</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توضيح الفــرق بــن تخطيط التعاقــب القيــادي والإحلال الوظيفــي.</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إبراز أهمية تخطيط تعاقب القيادات.</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الاطلاع على أدوات ومزايا التخطيط للتعاقب القيادي</a:t>
            </a:r>
          </a:p>
        </p:txBody>
      </p:sp>
      <p:sp>
        <p:nvSpPr>
          <p:cNvPr id="15" name="TextBox 14">
            <a:extLst>
              <a:ext uri="{FF2B5EF4-FFF2-40B4-BE49-F238E27FC236}">
                <a16:creationId xmlns:a16="http://schemas.microsoft.com/office/drawing/2014/main" id="{4F0F7B22-B8CE-4F9A-88C9-F9ABEE78D20E}"/>
              </a:ext>
            </a:extLst>
          </p:cNvPr>
          <p:cNvSpPr txBox="1"/>
          <p:nvPr/>
        </p:nvSpPr>
        <p:spPr>
          <a:xfrm>
            <a:off x="238091" y="2145897"/>
            <a:ext cx="5726774" cy="2677656"/>
          </a:xfrm>
          <a:prstGeom prst="rect">
            <a:avLst/>
          </a:prstGeom>
          <a:noFill/>
        </p:spPr>
        <p:txBody>
          <a:bodyPr wrap="square">
            <a:spAutoFit/>
          </a:bodyPr>
          <a:lstStyle/>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تحديد متطلبات عملية تخطيط التعاقب القيادي.</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التعرف على منهجية التعاقب الوظيفي.</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التعرف على مبررات ومعوقات التخطيط للتعاقب القيادي.</a:t>
            </a:r>
          </a:p>
          <a:p>
            <a:pPr marL="342900" indent="-342900" algn="r" rtl="1">
              <a:buSzPct val="100000"/>
              <a:buFont typeface="Wingdings" panose="05000000000000000000" pitchFamily="2" charset="2"/>
              <a:buChar char="ü"/>
            </a:pPr>
            <a:r>
              <a:rPr lang="ar-SY" sz="2800" dirty="0">
                <a:solidFill>
                  <a:srgbClr val="002060"/>
                </a:solidFill>
                <a:latin typeface="Sakkal Majalla" panose="02000000000000000000" pitchFamily="2" charset="-78"/>
                <a:cs typeface="Sakkal Majalla" panose="02000000000000000000" pitchFamily="2" charset="-78"/>
              </a:rPr>
              <a:t> التعرف على العوامل الداعمة تخطيط التعاقب القيادي.</a:t>
            </a:r>
          </a:p>
        </p:txBody>
      </p:sp>
      <p:sp>
        <p:nvSpPr>
          <p:cNvPr id="2" name="Footer Placeholder 1">
            <a:extLst>
              <a:ext uri="{FF2B5EF4-FFF2-40B4-BE49-F238E27FC236}">
                <a16:creationId xmlns:a16="http://schemas.microsoft.com/office/drawing/2014/main" id="{DB4864D1-A4AC-4620-9A7E-3BE5530A59AC}"/>
              </a:ext>
            </a:extLst>
          </p:cNvPr>
          <p:cNvSpPr>
            <a:spLocks noGrp="1"/>
          </p:cNvSpPr>
          <p:nvPr>
            <p:ph type="ftr" sz="quarter" idx="11"/>
          </p:nvPr>
        </p:nvSpPr>
        <p:spPr>
          <a:xfrm>
            <a:off x="4038600" y="6570664"/>
            <a:ext cx="411480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39997605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 calcmode="lin" valueType="num">
                                      <p:cBhvr additive="base">
                                        <p:cTn id="1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 calcmode="lin" valueType="num">
                                      <p:cBhvr additive="base">
                                        <p:cTn id="17" dur="500" fill="hold"/>
                                        <p:tgtEl>
                                          <p:spTgt spid="14">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4">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 calcmode="lin" valueType="num">
                                      <p:cBhvr additive="base">
                                        <p:cTn id="22" dur="500" fill="hold"/>
                                        <p:tgtEl>
                                          <p:spTgt spid="14">
                                            <p:txEl>
                                              <p:pRg st="2" end="2"/>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4">
                                            <p:txEl>
                                              <p:pRg st="2" end="2"/>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 calcmode="lin" valueType="num">
                                      <p:cBhvr additive="base">
                                        <p:cTn id="27" dur="500" fill="hold"/>
                                        <p:tgtEl>
                                          <p:spTgt spid="14">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4">
                                            <p:txEl>
                                              <p:pRg st="3" end="3"/>
                                            </p:txEl>
                                          </p:spTgt>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 calcmode="lin" valueType="num">
                                      <p:cBhvr additive="base">
                                        <p:cTn id="32" dur="500" fill="hold"/>
                                        <p:tgtEl>
                                          <p:spTgt spid="14">
                                            <p:txEl>
                                              <p:pRg st="4" end="4"/>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14">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4">
                                            <p:txEl>
                                              <p:pRg st="5" end="5"/>
                                            </p:txEl>
                                          </p:spTgt>
                                        </p:tgtEl>
                                        <p:attrNameLst>
                                          <p:attrName>style.visibility</p:attrName>
                                        </p:attrNameLst>
                                      </p:cBhvr>
                                      <p:to>
                                        <p:strVal val="visible"/>
                                      </p:to>
                                    </p:set>
                                    <p:anim calcmode="lin" valueType="num">
                                      <p:cBhvr additive="base">
                                        <p:cTn id="37" dur="500" fill="hold"/>
                                        <p:tgtEl>
                                          <p:spTgt spid="1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4">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4">
                                            <p:txEl>
                                              <p:pRg st="6" end="6"/>
                                            </p:txEl>
                                          </p:spTgt>
                                        </p:tgtEl>
                                        <p:attrNameLst>
                                          <p:attrName>style.visibility</p:attrName>
                                        </p:attrNameLst>
                                      </p:cBhvr>
                                      <p:to>
                                        <p:strVal val="visible"/>
                                      </p:to>
                                    </p:set>
                                    <p:anim calcmode="lin" valueType="num">
                                      <p:cBhvr additive="base">
                                        <p:cTn id="42" dur="500" fill="hold"/>
                                        <p:tgtEl>
                                          <p:spTgt spid="14">
                                            <p:txEl>
                                              <p:pRg st="6" end="6"/>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4">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5">
                                            <p:txEl>
                                              <p:pRg st="0" end="0"/>
                                            </p:txEl>
                                          </p:spTgt>
                                        </p:tgtEl>
                                        <p:attrNameLst>
                                          <p:attrName>style.visibility</p:attrName>
                                        </p:attrNameLst>
                                      </p:cBhvr>
                                      <p:to>
                                        <p:strVal val="visible"/>
                                      </p:to>
                                    </p:set>
                                    <p:anim calcmode="lin" valueType="num">
                                      <p:cBhvr additive="base">
                                        <p:cTn id="47"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5">
                                            <p:txEl>
                                              <p:pRg st="1" end="1"/>
                                            </p:txEl>
                                          </p:spTgt>
                                        </p:tgtEl>
                                        <p:attrNameLst>
                                          <p:attrName>style.visibility</p:attrName>
                                        </p:attrNameLst>
                                      </p:cBhvr>
                                      <p:to>
                                        <p:strVal val="visible"/>
                                      </p:to>
                                    </p:set>
                                    <p:anim calcmode="lin" valueType="num">
                                      <p:cBhvr additive="base">
                                        <p:cTn id="52"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53"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15">
                                            <p:txEl>
                                              <p:pRg st="2" end="2"/>
                                            </p:txEl>
                                          </p:spTgt>
                                        </p:tgtEl>
                                        <p:attrNameLst>
                                          <p:attrName>style.visibility</p:attrName>
                                        </p:attrNameLst>
                                      </p:cBhvr>
                                      <p:to>
                                        <p:strVal val="visible"/>
                                      </p:to>
                                    </p:set>
                                    <p:anim calcmode="lin" valueType="num">
                                      <p:cBhvr additive="base">
                                        <p:cTn id="57" dur="500" fill="hold"/>
                                        <p:tgtEl>
                                          <p:spTgt spid="15">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5">
                                            <p:txEl>
                                              <p:pRg st="2" end="2"/>
                                            </p:txEl>
                                          </p:spTgt>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15">
                                            <p:txEl>
                                              <p:pRg st="3" end="3"/>
                                            </p:txEl>
                                          </p:spTgt>
                                        </p:tgtEl>
                                        <p:attrNameLst>
                                          <p:attrName>style.visibility</p:attrName>
                                        </p:attrNameLst>
                                      </p:cBhvr>
                                      <p:to>
                                        <p:strVal val="visible"/>
                                      </p:to>
                                    </p:set>
                                    <p:anim calcmode="lin" valueType="num">
                                      <p:cBhvr additive="base">
                                        <p:cTn id="62" dur="500" fill="hold"/>
                                        <p:tgtEl>
                                          <p:spTgt spid="15">
                                            <p:txEl>
                                              <p:pRg st="3" end="3"/>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1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5"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تشكيل اللجان </a:t>
            </a:r>
            <a:r>
              <a:rPr lang="en-GB" sz="24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 </a:t>
            </a: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sym typeface="Wingdings" panose="05000000000000000000" pitchFamily="2" charset="2"/>
              </a:rPr>
              <a:t>اللجنة الفنية</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7058D902-DE05-FD72-6B8F-A07B104FB82E}"/>
              </a:ext>
            </a:extLst>
          </p:cNvPr>
          <p:cNvSpPr txBox="1"/>
          <p:nvPr/>
        </p:nvSpPr>
        <p:spPr>
          <a:xfrm>
            <a:off x="1734457" y="1408831"/>
            <a:ext cx="8723085" cy="4040337"/>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تتولى اللجنة الفنية المهام التالية</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اقتراح الاهمية النسبية (الأوزان) للمعايير التي سيتم تقييم الوظائف بناءً عليها.</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تحديد قائمة مسميات الوظائف الحيوية.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تحديد كفايات الوظائف الحرجة.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تحديد قائمة المرشحين البدلاء.</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التنسيق مع المعنيين في وحدة تنمية وتطوير الموارد البشرية، لغايات إعداد خطة التطوير الفردي للمرشحين البدلاء.</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إعداد مسودة خطة التعاقب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0071026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إعداد خطط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3" name="صورة 1">
            <a:extLst>
              <a:ext uri="{FF2B5EF4-FFF2-40B4-BE49-F238E27FC236}">
                <a16:creationId xmlns:a16="http://schemas.microsoft.com/office/drawing/2014/main" id="{98696539-CC73-845D-BD78-0C8D4F7463C5}"/>
              </a:ext>
            </a:extLst>
          </p:cNvPr>
          <p:cNvPicPr>
            <a:picLocks noChangeAspect="1"/>
          </p:cNvPicPr>
          <p:nvPr/>
        </p:nvPicPr>
        <p:blipFill rotWithShape="1">
          <a:blip r:embed="rId2"/>
          <a:srcRect l="9828" t="2385" r="5639" b="3885"/>
          <a:stretch/>
        </p:blipFill>
        <p:spPr bwMode="auto">
          <a:xfrm>
            <a:off x="3284586" y="1387763"/>
            <a:ext cx="5622827" cy="455177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022083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1- تحديد الوظائف الحيوية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1D3E0667-ACD5-C331-DB4A-FD6AF8C20D4D}"/>
              </a:ext>
            </a:extLst>
          </p:cNvPr>
          <p:cNvSpPr txBox="1"/>
          <p:nvPr/>
        </p:nvSpPr>
        <p:spPr>
          <a:xfrm>
            <a:off x="4359770" y="830743"/>
            <a:ext cx="6097772" cy="523220"/>
          </a:xfrm>
          <a:prstGeom prst="rect">
            <a:avLst/>
          </a:prstGeom>
          <a:noFill/>
        </p:spPr>
        <p:txBody>
          <a:bodyPr wrap="square">
            <a:spAutoFit/>
          </a:bodyPr>
          <a:lstStyle/>
          <a:p>
            <a:pPr algn="r" rtl="1"/>
            <a:r>
              <a:rPr lang="ar-SA" sz="2800" b="1" dirty="0">
                <a:solidFill>
                  <a:srgbClr val="002060"/>
                </a:solidFill>
                <a:effectLst/>
                <a:ea typeface="Calibri" panose="020F0502020204030204" pitchFamily="34" charset="0"/>
                <a:cs typeface="Sakkal Majalla" panose="02000000000000000000" pitchFamily="2" charset="-78"/>
              </a:rPr>
              <a:t>معايير تحديد الوظائف الحيوية</a:t>
            </a:r>
            <a:r>
              <a:rPr lang="ar-SY" sz="2800" b="1" dirty="0">
                <a:solidFill>
                  <a:srgbClr val="002060"/>
                </a:solidFill>
                <a:effectLst/>
                <a:ea typeface="Calibri" panose="020F0502020204030204" pitchFamily="34" charset="0"/>
                <a:cs typeface="Sakkal Majalla" panose="02000000000000000000" pitchFamily="2" charset="-78"/>
              </a:rPr>
              <a:t>:</a:t>
            </a:r>
            <a:endParaRPr lang="en-GB" sz="2800" dirty="0"/>
          </a:p>
        </p:txBody>
      </p:sp>
      <p:grpSp>
        <p:nvGrpSpPr>
          <p:cNvPr id="7" name="Group 6">
            <a:extLst>
              <a:ext uri="{FF2B5EF4-FFF2-40B4-BE49-F238E27FC236}">
                <a16:creationId xmlns:a16="http://schemas.microsoft.com/office/drawing/2014/main" id="{C0D46B4A-582C-4D57-E3FF-0DAAAB9F0313}"/>
              </a:ext>
            </a:extLst>
          </p:cNvPr>
          <p:cNvGrpSpPr>
            <a:grpSpLocks/>
          </p:cNvGrpSpPr>
          <p:nvPr/>
        </p:nvGrpSpPr>
        <p:grpSpPr bwMode="auto">
          <a:xfrm>
            <a:off x="663022" y="2365618"/>
            <a:ext cx="10865956" cy="3205927"/>
            <a:chOff x="3406" y="0"/>
            <a:chExt cx="104542" cy="30855"/>
          </a:xfrm>
        </p:grpSpPr>
        <p:sp>
          <p:nvSpPr>
            <p:cNvPr id="8" name="Shape">
              <a:extLst>
                <a:ext uri="{FF2B5EF4-FFF2-40B4-BE49-F238E27FC236}">
                  <a16:creationId xmlns:a16="http://schemas.microsoft.com/office/drawing/2014/main" id="{3BB95FD2-28B7-51EB-D3F1-CFDBD6E1E883}"/>
                </a:ext>
              </a:extLst>
            </p:cNvPr>
            <p:cNvSpPr>
              <a:spLocks/>
            </p:cNvSpPr>
            <p:nvPr/>
          </p:nvSpPr>
          <p:spPr bwMode="auto">
            <a:xfrm>
              <a:off x="73470"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0089" y="0"/>
                  </a:lnTo>
                  <a:lnTo>
                    <a:pt x="0" y="21600"/>
                  </a:lnTo>
                  <a:lnTo>
                    <a:pt x="9534" y="21600"/>
                  </a:lnTo>
                  <a:cubicBezTo>
                    <a:pt x="10800" y="21600"/>
                    <a:pt x="11998" y="20577"/>
                    <a:pt x="12826" y="18804"/>
                  </a:cubicBezTo>
                  <a:lnTo>
                    <a:pt x="21600" y="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0" name="Shape">
              <a:extLst>
                <a:ext uri="{FF2B5EF4-FFF2-40B4-BE49-F238E27FC236}">
                  <a16:creationId xmlns:a16="http://schemas.microsoft.com/office/drawing/2014/main" id="{DE899282-7244-668D-B1AF-FB10E9EB1035}"/>
                </a:ext>
              </a:extLst>
            </p:cNvPr>
            <p:cNvSpPr>
              <a:spLocks/>
            </p:cNvSpPr>
            <p:nvPr/>
          </p:nvSpPr>
          <p:spPr bwMode="auto">
            <a:xfrm>
              <a:off x="3724"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089" y="21600"/>
                  </a:lnTo>
                  <a:lnTo>
                    <a:pt x="0" y="0"/>
                  </a:lnTo>
                  <a:lnTo>
                    <a:pt x="9534" y="0"/>
                  </a:lnTo>
                  <a:cubicBezTo>
                    <a:pt x="10800" y="0"/>
                    <a:pt x="11998" y="1023"/>
                    <a:pt x="12826" y="2796"/>
                  </a:cubicBezTo>
                  <a:lnTo>
                    <a:pt x="21600" y="2160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1" name="Shape">
              <a:extLst>
                <a:ext uri="{FF2B5EF4-FFF2-40B4-BE49-F238E27FC236}">
                  <a16:creationId xmlns:a16="http://schemas.microsoft.com/office/drawing/2014/main" id="{A096C343-3233-1B04-E298-961C63340A76}"/>
                </a:ext>
              </a:extLst>
            </p:cNvPr>
            <p:cNvSpPr>
              <a:spLocks/>
            </p:cNvSpPr>
            <p:nvPr/>
          </p:nvSpPr>
          <p:spPr bwMode="auto">
            <a:xfrm>
              <a:off x="27060"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0089" y="0"/>
                  </a:lnTo>
                  <a:lnTo>
                    <a:pt x="0" y="21600"/>
                  </a:lnTo>
                  <a:lnTo>
                    <a:pt x="9534" y="21600"/>
                  </a:lnTo>
                  <a:cubicBezTo>
                    <a:pt x="10800" y="21600"/>
                    <a:pt x="11998" y="20577"/>
                    <a:pt x="12826" y="18804"/>
                  </a:cubicBezTo>
                  <a:lnTo>
                    <a:pt x="21600" y="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2" name="Shape">
              <a:extLst>
                <a:ext uri="{FF2B5EF4-FFF2-40B4-BE49-F238E27FC236}">
                  <a16:creationId xmlns:a16="http://schemas.microsoft.com/office/drawing/2014/main" id="{192B0196-DE7F-160B-AC88-C4249B86BCAE}"/>
                </a:ext>
              </a:extLst>
            </p:cNvPr>
            <p:cNvSpPr>
              <a:spLocks/>
            </p:cNvSpPr>
            <p:nvPr/>
          </p:nvSpPr>
          <p:spPr bwMode="auto">
            <a:xfrm>
              <a:off x="50113"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0089" y="21600"/>
                  </a:lnTo>
                  <a:lnTo>
                    <a:pt x="0" y="0"/>
                  </a:lnTo>
                  <a:lnTo>
                    <a:pt x="9534" y="0"/>
                  </a:lnTo>
                  <a:cubicBezTo>
                    <a:pt x="10800" y="0"/>
                    <a:pt x="11998" y="1023"/>
                    <a:pt x="12826" y="2796"/>
                  </a:cubicBezTo>
                  <a:lnTo>
                    <a:pt x="21600" y="21600"/>
                  </a:lnTo>
                  <a:close/>
                </a:path>
              </a:pathLst>
            </a:custGeom>
            <a:solidFill>
              <a:srgbClr val="D3D3D3"/>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3" name="Shape">
              <a:extLst>
                <a:ext uri="{FF2B5EF4-FFF2-40B4-BE49-F238E27FC236}">
                  <a16:creationId xmlns:a16="http://schemas.microsoft.com/office/drawing/2014/main" id="{873D38AD-7B6F-3458-1959-6A7972580C03}"/>
                </a:ext>
              </a:extLst>
            </p:cNvPr>
            <p:cNvSpPr>
              <a:spLocks/>
            </p:cNvSpPr>
            <p:nvPr/>
          </p:nvSpPr>
          <p:spPr bwMode="auto">
            <a:xfrm>
              <a:off x="14630"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2070" y="0"/>
                  </a:lnTo>
                  <a:cubicBezTo>
                    <a:pt x="10805" y="0"/>
                    <a:pt x="9608" y="1023"/>
                    <a:pt x="8780" y="2796"/>
                  </a:cubicBezTo>
                  <a:lnTo>
                    <a:pt x="0" y="21600"/>
                  </a:lnTo>
                  <a:lnTo>
                    <a:pt x="11506" y="21600"/>
                  </a:lnTo>
                  <a:lnTo>
                    <a:pt x="21600" y="0"/>
                  </a:lnTo>
                  <a:close/>
                </a:path>
              </a:pathLst>
            </a:custGeom>
            <a:solidFill>
              <a:srgbClr val="A2B969"/>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4" name="Shape">
              <a:extLst>
                <a:ext uri="{FF2B5EF4-FFF2-40B4-BE49-F238E27FC236}">
                  <a16:creationId xmlns:a16="http://schemas.microsoft.com/office/drawing/2014/main" id="{AAEE1F40-AD45-9CED-C70E-30D9A42E81E6}"/>
                </a:ext>
              </a:extLst>
            </p:cNvPr>
            <p:cNvSpPr>
              <a:spLocks/>
            </p:cNvSpPr>
            <p:nvPr/>
          </p:nvSpPr>
          <p:spPr bwMode="auto">
            <a:xfrm>
              <a:off x="37909"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2070" y="21600"/>
                  </a:lnTo>
                  <a:cubicBezTo>
                    <a:pt x="10805" y="21600"/>
                    <a:pt x="9608" y="20577"/>
                    <a:pt x="8780" y="18804"/>
                  </a:cubicBezTo>
                  <a:lnTo>
                    <a:pt x="0" y="0"/>
                  </a:lnTo>
                  <a:lnTo>
                    <a:pt x="11506" y="0"/>
                  </a:lnTo>
                  <a:lnTo>
                    <a:pt x="21600" y="21600"/>
                  </a:lnTo>
                  <a:close/>
                </a:path>
              </a:pathLst>
            </a:custGeom>
            <a:solidFill>
              <a:srgbClr val="4CC1EF"/>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5" name="Shape">
              <a:extLst>
                <a:ext uri="{FF2B5EF4-FFF2-40B4-BE49-F238E27FC236}">
                  <a16:creationId xmlns:a16="http://schemas.microsoft.com/office/drawing/2014/main" id="{6AED9CA3-0485-FB99-720C-50C7B415E907}"/>
                </a:ext>
              </a:extLst>
            </p:cNvPr>
            <p:cNvSpPr>
              <a:spLocks/>
            </p:cNvSpPr>
            <p:nvPr/>
          </p:nvSpPr>
          <p:spPr bwMode="auto">
            <a:xfrm>
              <a:off x="61266" y="8290"/>
              <a:ext cx="23346" cy="12436"/>
            </a:xfrm>
            <a:custGeom>
              <a:avLst/>
              <a:gdLst>
                <a:gd name="T0" fmla="*/ 1167313 w 21600"/>
                <a:gd name="T1" fmla="*/ 621795 h 21600"/>
                <a:gd name="T2" fmla="*/ 1167313 w 21600"/>
                <a:gd name="T3" fmla="*/ 621795 h 21600"/>
                <a:gd name="T4" fmla="*/ 1167313 w 21600"/>
                <a:gd name="T5" fmla="*/ 621795 h 21600"/>
                <a:gd name="T6" fmla="*/ 1167313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0"/>
                  </a:moveTo>
                  <a:lnTo>
                    <a:pt x="12070" y="0"/>
                  </a:lnTo>
                  <a:cubicBezTo>
                    <a:pt x="10805" y="0"/>
                    <a:pt x="9608" y="1023"/>
                    <a:pt x="8780" y="2796"/>
                  </a:cubicBezTo>
                  <a:lnTo>
                    <a:pt x="0" y="21600"/>
                  </a:lnTo>
                  <a:lnTo>
                    <a:pt x="11506" y="21600"/>
                  </a:lnTo>
                  <a:lnTo>
                    <a:pt x="21600" y="0"/>
                  </a:lnTo>
                  <a:close/>
                </a:path>
              </a:pathLst>
            </a:custGeom>
            <a:solidFill>
              <a:srgbClr val="C13018"/>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sp>
          <p:nvSpPr>
            <p:cNvPr id="16" name="Shape">
              <a:extLst>
                <a:ext uri="{FF2B5EF4-FFF2-40B4-BE49-F238E27FC236}">
                  <a16:creationId xmlns:a16="http://schemas.microsoft.com/office/drawing/2014/main" id="{966DA5A6-F6A8-CDA4-DF1A-036D4239E7EA}"/>
                </a:ext>
              </a:extLst>
            </p:cNvPr>
            <p:cNvSpPr>
              <a:spLocks/>
            </p:cNvSpPr>
            <p:nvPr/>
          </p:nvSpPr>
          <p:spPr bwMode="auto">
            <a:xfrm>
              <a:off x="84612" y="8290"/>
              <a:ext cx="23336" cy="12436"/>
            </a:xfrm>
            <a:custGeom>
              <a:avLst/>
              <a:gdLst>
                <a:gd name="T0" fmla="*/ 1166787 w 21600"/>
                <a:gd name="T1" fmla="*/ 621795 h 21600"/>
                <a:gd name="T2" fmla="*/ 1166787 w 21600"/>
                <a:gd name="T3" fmla="*/ 621795 h 21600"/>
                <a:gd name="T4" fmla="*/ 1166787 w 21600"/>
                <a:gd name="T5" fmla="*/ 621795 h 21600"/>
                <a:gd name="T6" fmla="*/ 1166787 w 21600"/>
                <a:gd name="T7" fmla="*/ 62179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600" y="21600"/>
                  </a:moveTo>
                  <a:lnTo>
                    <a:pt x="12076" y="21600"/>
                  </a:lnTo>
                  <a:cubicBezTo>
                    <a:pt x="10810" y="21600"/>
                    <a:pt x="9612" y="20577"/>
                    <a:pt x="8784" y="18804"/>
                  </a:cubicBezTo>
                  <a:lnTo>
                    <a:pt x="0" y="0"/>
                  </a:lnTo>
                  <a:lnTo>
                    <a:pt x="11511" y="0"/>
                  </a:lnTo>
                  <a:lnTo>
                    <a:pt x="21600" y="21600"/>
                  </a:lnTo>
                  <a:close/>
                </a:path>
              </a:pathLst>
            </a:custGeom>
            <a:solidFill>
              <a:srgbClr val="FFCC4C"/>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400"/>
            </a:p>
          </p:txBody>
        </p:sp>
        <p:pic>
          <p:nvPicPr>
            <p:cNvPr id="17" name="Graphic 11" descr="Megaphone1 with solid fill">
              <a:extLst>
                <a:ext uri="{FF2B5EF4-FFF2-40B4-BE49-F238E27FC236}">
                  <a16:creationId xmlns:a16="http://schemas.microsoft.com/office/drawing/2014/main" id="{84C1DFE4-E9D7-2004-170D-29CC38543568}"/>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772" y="12812"/>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18" name="Graphic 15" descr="Bullseye with solid fill">
              <a:extLst>
                <a:ext uri="{FF2B5EF4-FFF2-40B4-BE49-F238E27FC236}">
                  <a16:creationId xmlns:a16="http://schemas.microsoft.com/office/drawing/2014/main" id="{D87E8894-D408-0635-2983-ED5943A0ED14}"/>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735" y="8290"/>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19" name="Graphic 17" descr="Gears with solid fill">
              <a:extLst>
                <a:ext uri="{FF2B5EF4-FFF2-40B4-BE49-F238E27FC236}">
                  <a16:creationId xmlns:a16="http://schemas.microsoft.com/office/drawing/2014/main" id="{F482A89E-BF08-133E-D453-9DA9D404E17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996" y="12812"/>
              <a:ext cx="7914"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20" name="Graphic 18" descr="Stopwatch 75% with solid fill">
              <a:extLst>
                <a:ext uri="{FF2B5EF4-FFF2-40B4-BE49-F238E27FC236}">
                  <a16:creationId xmlns:a16="http://schemas.microsoft.com/office/drawing/2014/main" id="{EC35064C-B784-58E4-8278-0DDF3F7D951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0505" y="8290"/>
              <a:ext cx="7915" cy="7914"/>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sp>
          <p:nvSpPr>
            <p:cNvPr id="21" name="TextBox 2">
              <a:extLst>
                <a:ext uri="{FF2B5EF4-FFF2-40B4-BE49-F238E27FC236}">
                  <a16:creationId xmlns:a16="http://schemas.microsoft.com/office/drawing/2014/main" id="{6E79171C-7E60-B146-1469-B9AD80A18508}"/>
                </a:ext>
              </a:extLst>
            </p:cNvPr>
            <p:cNvSpPr txBox="1">
              <a:spLocks noChangeArrowheads="1"/>
            </p:cNvSpPr>
            <p:nvPr/>
          </p:nvSpPr>
          <p:spPr bwMode="auto">
            <a:xfrm>
              <a:off x="10194" y="8655"/>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rtl="0">
                <a:lnSpc>
                  <a:spcPct val="115000"/>
                </a:lnSpc>
              </a:pPr>
              <a:r>
                <a:rPr lang="en-US"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0</a:t>
              </a:r>
              <a:r>
                <a:rPr lang="ar-SA"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4</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29">
              <a:extLst>
                <a:ext uri="{FF2B5EF4-FFF2-40B4-BE49-F238E27FC236}">
                  <a16:creationId xmlns:a16="http://schemas.microsoft.com/office/drawing/2014/main" id="{4FF4AD74-8BEF-F1C7-1B33-D4152FC484E4}"/>
                </a:ext>
              </a:extLst>
            </p:cNvPr>
            <p:cNvSpPr txBox="1">
              <a:spLocks noChangeArrowheads="1"/>
            </p:cNvSpPr>
            <p:nvPr/>
          </p:nvSpPr>
          <p:spPr bwMode="auto">
            <a:xfrm>
              <a:off x="33234" y="12121"/>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rtl="0">
                <a:lnSpc>
                  <a:spcPct val="115000"/>
                </a:lnSpc>
              </a:pPr>
              <a:r>
                <a:rPr lang="en-US"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0</a:t>
              </a:r>
              <a:r>
                <a:rPr lang="ar-SA"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3</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TextBox 30">
              <a:extLst>
                <a:ext uri="{FF2B5EF4-FFF2-40B4-BE49-F238E27FC236}">
                  <a16:creationId xmlns:a16="http://schemas.microsoft.com/office/drawing/2014/main" id="{450C02F0-2236-68A2-C7CA-5DDA24E29FF7}"/>
                </a:ext>
              </a:extLst>
            </p:cNvPr>
            <p:cNvSpPr txBox="1">
              <a:spLocks noChangeArrowheads="1"/>
            </p:cNvSpPr>
            <p:nvPr/>
          </p:nvSpPr>
          <p:spPr bwMode="auto">
            <a:xfrm>
              <a:off x="56043" y="8655"/>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rtl="0">
                <a:lnSpc>
                  <a:spcPct val="115000"/>
                </a:lnSpc>
              </a:pPr>
              <a:r>
                <a:rPr lang="en-US" sz="28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0</a:t>
              </a:r>
              <a:r>
                <a:rPr lang="ar-SA" sz="2800" b="1" kern="1200" dirty="0">
                  <a:solidFill>
                    <a:srgbClr val="000000"/>
                  </a:solidFill>
                  <a:effectLst/>
                  <a:latin typeface="Calibri" panose="020F0502020204030204" pitchFamily="34" charset="0"/>
                  <a:ea typeface="Calibri" panose="020F0502020204030204" pitchFamily="34" charset="0"/>
                  <a:cs typeface="Arial" panose="020B0604020202020204" pitchFamily="34" charset="0"/>
                </a:rPr>
                <a:t>2</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4" name="TextBox 31">
              <a:extLst>
                <a:ext uri="{FF2B5EF4-FFF2-40B4-BE49-F238E27FC236}">
                  <a16:creationId xmlns:a16="http://schemas.microsoft.com/office/drawing/2014/main" id="{D1950D36-3645-7280-C409-32093941BE97}"/>
                </a:ext>
              </a:extLst>
            </p:cNvPr>
            <p:cNvSpPr txBox="1">
              <a:spLocks noChangeArrowheads="1"/>
            </p:cNvSpPr>
            <p:nvPr/>
          </p:nvSpPr>
          <p:spPr bwMode="auto">
            <a:xfrm>
              <a:off x="79083" y="12121"/>
              <a:ext cx="8380" cy="9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ctr" anchorCtr="0" upright="1">
              <a:noAutofit/>
            </a:bodyPr>
            <a:lstStyle/>
            <a:p>
              <a:pPr algn="ctr" rtl="0">
                <a:lnSpc>
                  <a:spcPct val="115000"/>
                </a:lnSpc>
              </a:pPr>
              <a:r>
                <a:rPr lang="en-US"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0</a:t>
              </a:r>
              <a:r>
                <a:rPr lang="ar-SA" sz="2800" b="1" kern="1200">
                  <a:solidFill>
                    <a:srgbClr val="000000"/>
                  </a:solidFill>
                  <a:effectLst/>
                  <a:latin typeface="Calibri" panose="020F0502020204030204" pitchFamily="34" charset="0"/>
                  <a:ea typeface="Calibri" panose="020F0502020204030204" pitchFamily="34" charset="0"/>
                  <a:cs typeface="Arial" panose="020B0604020202020204" pitchFamily="34" charset="0"/>
                </a:rPr>
                <a:t>1</a:t>
              </a:r>
              <a:endParaRPr lang="en-GB">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5" name="Text Box 3083">
              <a:extLst>
                <a:ext uri="{FF2B5EF4-FFF2-40B4-BE49-F238E27FC236}">
                  <a16:creationId xmlns:a16="http://schemas.microsoft.com/office/drawing/2014/main" id="{4C98C693-ECA8-8474-75A6-A5F37C8E3999}"/>
                </a:ext>
              </a:extLst>
            </p:cNvPr>
            <p:cNvSpPr txBox="1">
              <a:spLocks noChangeArrowheads="1"/>
            </p:cNvSpPr>
            <p:nvPr/>
          </p:nvSpPr>
          <p:spPr bwMode="auto">
            <a:xfrm>
              <a:off x="3406" y="23008"/>
              <a:ext cx="29263" cy="7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dirty="0">
                  <a:solidFill>
                    <a:srgbClr val="538135"/>
                  </a:solidFill>
                  <a:effectLst/>
                  <a:latin typeface="Times New Roman" panose="02020603050405020304" pitchFamily="18" charset="0"/>
                  <a:ea typeface="Calibri" panose="020F0502020204030204" pitchFamily="34" charset="0"/>
                  <a:cs typeface="Adobe Arabic" panose="02040503050201020203" pitchFamily="18" charset="-78"/>
                </a:rPr>
                <a:t>درجة الاستعجال/ احتمالية شغور الوظيفة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TextBox 23">
              <a:extLst>
                <a:ext uri="{FF2B5EF4-FFF2-40B4-BE49-F238E27FC236}">
                  <a16:creationId xmlns:a16="http://schemas.microsoft.com/office/drawing/2014/main" id="{656DFEBC-E4D5-E76E-0F1A-9BF4FC9D5E23}"/>
                </a:ext>
              </a:extLst>
            </p:cNvPr>
            <p:cNvSpPr txBox="1">
              <a:spLocks noChangeArrowheads="1"/>
            </p:cNvSpPr>
            <p:nvPr/>
          </p:nvSpPr>
          <p:spPr bwMode="auto">
            <a:xfrm>
              <a:off x="29023" y="0"/>
              <a:ext cx="29263" cy="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dirty="0">
                  <a:solidFill>
                    <a:srgbClr val="00B0F0"/>
                  </a:solidFill>
                  <a:effectLst/>
                  <a:latin typeface="Times New Roman" panose="02020603050405020304" pitchFamily="18" charset="0"/>
                  <a:ea typeface="Calibri" panose="020F0502020204030204" pitchFamily="34" charset="0"/>
                  <a:cs typeface="Adobe Arabic" panose="02040503050201020203" pitchFamily="18" charset="-78"/>
                </a:rPr>
                <a:t>تفرد الكفايات</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7" name="TextBox 26">
              <a:extLst>
                <a:ext uri="{FF2B5EF4-FFF2-40B4-BE49-F238E27FC236}">
                  <a16:creationId xmlns:a16="http://schemas.microsoft.com/office/drawing/2014/main" id="{1BF9A03A-10BD-BAC2-E629-BCA7586C0A9A}"/>
                </a:ext>
              </a:extLst>
            </p:cNvPr>
            <p:cNvSpPr txBox="1">
              <a:spLocks noChangeArrowheads="1"/>
            </p:cNvSpPr>
            <p:nvPr/>
          </p:nvSpPr>
          <p:spPr bwMode="auto">
            <a:xfrm>
              <a:off x="51923" y="23014"/>
              <a:ext cx="29263" cy="78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Y" sz="2800" b="1" kern="1200" dirty="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وظيفة </a:t>
              </a:r>
              <a:r>
                <a:rPr lang="ar-SA" sz="2800" b="1" kern="1200" dirty="0">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ذات طابع استراتيجي</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8" name="TextBox 29">
              <a:extLst>
                <a:ext uri="{FF2B5EF4-FFF2-40B4-BE49-F238E27FC236}">
                  <a16:creationId xmlns:a16="http://schemas.microsoft.com/office/drawing/2014/main" id="{832CA432-C9C3-F69C-32E7-7191C9528CCB}"/>
                </a:ext>
              </a:extLst>
            </p:cNvPr>
            <p:cNvSpPr txBox="1">
              <a:spLocks noChangeArrowheads="1"/>
            </p:cNvSpPr>
            <p:nvPr/>
          </p:nvSpPr>
          <p:spPr bwMode="auto">
            <a:xfrm>
              <a:off x="75693" y="0"/>
              <a:ext cx="29263" cy="6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algn="ctr" rtl="0">
                <a:lnSpc>
                  <a:spcPct val="115000"/>
                </a:lnSpc>
              </a:pPr>
              <a:r>
                <a:rPr lang="ar-SA" sz="2800" b="1" kern="1200" dirty="0">
                  <a:solidFill>
                    <a:srgbClr val="FFC000"/>
                  </a:solidFill>
                  <a:effectLst/>
                  <a:latin typeface="Times New Roman" panose="02020603050405020304" pitchFamily="18" charset="0"/>
                  <a:ea typeface="Calibri" panose="020F0502020204030204" pitchFamily="34" charset="0"/>
                  <a:cs typeface="Adobe Arabic" panose="02040503050201020203" pitchFamily="18" charset="-78"/>
                </a:rPr>
                <a:t>وظيفة أساسية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60304915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نموذج تحديد الوظائف الحيوية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4" name="Picture 3">
            <a:extLst>
              <a:ext uri="{FF2B5EF4-FFF2-40B4-BE49-F238E27FC236}">
                <a16:creationId xmlns:a16="http://schemas.microsoft.com/office/drawing/2014/main" id="{8B257564-61FF-743A-62E5-60845FCBBE1F}"/>
              </a:ext>
            </a:extLst>
          </p:cNvPr>
          <p:cNvPicPr>
            <a:picLocks noChangeAspect="1"/>
          </p:cNvPicPr>
          <p:nvPr/>
        </p:nvPicPr>
        <p:blipFill>
          <a:blip r:embed="rId2"/>
          <a:stretch>
            <a:fillRect/>
          </a:stretch>
        </p:blipFill>
        <p:spPr>
          <a:xfrm>
            <a:off x="4231758" y="798039"/>
            <a:ext cx="3512420" cy="4937176"/>
          </a:xfrm>
          <a:prstGeom prst="rect">
            <a:avLst/>
          </a:prstGeom>
        </p:spPr>
      </p:pic>
      <p:sp>
        <p:nvSpPr>
          <p:cNvPr id="7" name="TextBox 6">
            <a:extLst>
              <a:ext uri="{FF2B5EF4-FFF2-40B4-BE49-F238E27FC236}">
                <a16:creationId xmlns:a16="http://schemas.microsoft.com/office/drawing/2014/main" id="{1727CBC3-37A1-E970-5DAA-C368F200F1CE}"/>
              </a:ext>
            </a:extLst>
          </p:cNvPr>
          <p:cNvSpPr txBox="1"/>
          <p:nvPr/>
        </p:nvSpPr>
        <p:spPr>
          <a:xfrm>
            <a:off x="2965453" y="5822969"/>
            <a:ext cx="6045030" cy="523220"/>
          </a:xfrm>
          <a:prstGeom prst="rect">
            <a:avLst/>
          </a:prstGeom>
          <a:noFill/>
        </p:spPr>
        <p:txBody>
          <a:bodyPr wrap="square">
            <a:spAutoFit/>
          </a:bodyPr>
          <a:lstStyle/>
          <a:p>
            <a:pPr algn="ctr" rtl="1"/>
            <a:r>
              <a:rPr lang="ar-SY" sz="2800" dirty="0">
                <a:solidFill>
                  <a:srgbClr val="000000"/>
                </a:solidFill>
                <a:latin typeface="Times New Roman" panose="02020603050405020304" pitchFamily="18" charset="0"/>
                <a:cs typeface="Sakkal Majalla" panose="02000000000000000000" pitchFamily="2" charset="-78"/>
              </a:rPr>
              <a:t>راجع دليل المتدرب صفحة 28 للاطلاع على النموذج </a:t>
            </a:r>
            <a:endParaRPr lang="en-GB" sz="2800" dirty="0"/>
          </a:p>
        </p:txBody>
      </p:sp>
    </p:spTree>
    <p:extLst>
      <p:ext uri="{BB962C8B-B14F-4D97-AF65-F5344CB8AC3E}">
        <p14:creationId xmlns:p14="http://schemas.microsoft.com/office/powerpoint/2010/main" val="3917486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anim calcmode="lin" valueType="num">
                                      <p:cBhvr additive="base">
                                        <p:cTn id="11"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2- تحديد الكفايات الوظيفية الحرجة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F9C2D148-54B8-DC3C-588B-76465999DAEE}"/>
              </a:ext>
            </a:extLst>
          </p:cNvPr>
          <p:cNvSpPr txBox="1"/>
          <p:nvPr/>
        </p:nvSpPr>
        <p:spPr>
          <a:xfrm>
            <a:off x="1734457" y="1145035"/>
            <a:ext cx="8723085" cy="207441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تحدد اللجنة الفنية بالتنسيق مع وحدة الموارد البشرية الكفايات الحرجة للوظائف المدرجة في قائمة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الوظائف الحيوية المعتمدة، والتي سيتم على اساسها اختيار وتقييم المرشحين البدلاء، وبحيث يكون عدد الكفايات من (6- 10) كفايات.</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10" name="Picture 9">
            <a:extLst>
              <a:ext uri="{FF2B5EF4-FFF2-40B4-BE49-F238E27FC236}">
                <a16:creationId xmlns:a16="http://schemas.microsoft.com/office/drawing/2014/main" id="{90380B79-8C03-9030-62A3-8BEB0DFCF5E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8533" y="3415369"/>
            <a:ext cx="6234932" cy="2921023"/>
          </a:xfrm>
          <a:prstGeom prst="rect">
            <a:avLst/>
          </a:prstGeom>
        </p:spPr>
      </p:pic>
    </p:spTree>
    <p:extLst>
      <p:ext uri="{BB962C8B-B14F-4D97-AF65-F5344CB8AC3E}">
        <p14:creationId xmlns:p14="http://schemas.microsoft.com/office/powerpoint/2010/main" val="172411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2- تحديد الكفايات الوظيفية الحرجة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B23E434-9F95-B842-CD7B-6A4BAD4934FF}"/>
              </a:ext>
            </a:extLst>
          </p:cNvPr>
          <p:cNvSpPr txBox="1"/>
          <p:nvPr/>
        </p:nvSpPr>
        <p:spPr>
          <a:xfrm>
            <a:off x="1734456" y="2443538"/>
            <a:ext cx="8723085" cy="1970924"/>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تحدد الكفايات الحرجة بناء على المعايير التالية: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Bef>
                <a:spcPts val="0"/>
              </a:spcBef>
              <a:spcAft>
                <a:spcPts val="0"/>
              </a:spcAft>
              <a:buSzPct val="125000"/>
              <a:buFont typeface="Symbol" panose="05050102010706020507" pitchFamily="18" charset="2"/>
              <a:buBlip>
                <a:blip r:embed="rId2"/>
              </a:buBlip>
            </a:pPr>
            <a:r>
              <a:rPr lang="ar-SY"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الأهمية:</a:t>
            </a:r>
            <a:r>
              <a:rPr lang="ar-SA" sz="2800" dirty="0">
                <a:solidFill>
                  <a:srgbClr val="333333"/>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أثر امتلاك أو غياب الكفاية على أداء مهام الوظيفة</a:t>
            </a:r>
            <a:r>
              <a:rPr lang="ar-SA" sz="2800" dirty="0">
                <a:solidFill>
                  <a:srgbClr val="333333"/>
                </a:solidFill>
                <a:effectLst/>
                <a:latin typeface="Calibri" panose="020F0502020204030204" pitchFamily="34" charset="0"/>
                <a:ea typeface="Calibri" panose="020F0502020204030204" pitchFamily="34" charset="0"/>
                <a:cs typeface="Sakkal Majalla" panose="02000000000000000000" pitchFamily="2" charset="-78"/>
              </a:rPr>
              <a:t>.</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SzPct val="125000"/>
              <a:buFont typeface="Symbol" panose="05050102010706020507" pitchFamily="18" charset="2"/>
              <a:buBlip>
                <a:blip r:embed="rId2"/>
              </a:buBlip>
            </a:pPr>
            <a:r>
              <a:rPr lang="ar-SY"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تكرار ممارسة الكفاية</a:t>
            </a:r>
            <a:r>
              <a:rPr lang="ar-SA" sz="2800"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a:t>
            </a:r>
            <a:r>
              <a:rPr lang="ar-SA" sz="2800" dirty="0">
                <a:solidFill>
                  <a:srgbClr val="333333"/>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يومياً، اسبوعياً، أكثر من ذلك.</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SzPct val="125000"/>
              <a:buFont typeface="Symbol" panose="05050102010706020507" pitchFamily="18" charset="2"/>
              <a:buBlip>
                <a:blip r:embed="rId2"/>
              </a:buBlip>
            </a:pPr>
            <a:r>
              <a:rPr lang="ar-SY"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b="1"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المستوى المطلوب لإتقان الكفاية:</a:t>
            </a:r>
            <a:r>
              <a:rPr lang="ar-SA" sz="2800" dirty="0">
                <a:solidFill>
                  <a:srgbClr val="002060"/>
                </a:solidFill>
                <a:effectLst/>
                <a:latin typeface="Calibri" panose="020F0502020204030204" pitchFamily="34" charset="0"/>
                <a:ea typeface="Calibri" panose="020F0502020204030204" pitchFamily="34" charset="0"/>
                <a:cs typeface="Sakkal Majalla" panose="02000000000000000000" pitchFamily="2" charset="-78"/>
              </a:rPr>
              <a:t> </a:t>
            </a:r>
            <a:r>
              <a:rPr lang="ar-SA" sz="2800" dirty="0">
                <a:solidFill>
                  <a:srgbClr val="000000"/>
                </a:solidFill>
                <a:effectLst/>
                <a:latin typeface="Calibri" panose="020F0502020204030204" pitchFamily="34" charset="0"/>
                <a:ea typeface="Calibri" panose="020F0502020204030204" pitchFamily="34" charset="0"/>
                <a:cs typeface="Sakkal Majalla" panose="02000000000000000000" pitchFamily="2" charset="-78"/>
              </a:rPr>
              <a:t>(متخصص، متقدم، مستخدم، مبتدئ).</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181897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2- تحديد الكفايات الوظيفية الحرجة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3AFABCAD-BF9F-1551-9EF0-7ED7AC45E836}"/>
              </a:ext>
            </a:extLst>
          </p:cNvPr>
          <p:cNvSpPr txBox="1"/>
          <p:nvPr/>
        </p:nvSpPr>
        <p:spPr>
          <a:xfrm>
            <a:off x="4359770" y="916294"/>
            <a:ext cx="6097772"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النموذج التالي يوضح الكفايات الحرجة للوظيفة:</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aphicFrame>
        <p:nvGraphicFramePr>
          <p:cNvPr id="10" name="Table 9">
            <a:extLst>
              <a:ext uri="{FF2B5EF4-FFF2-40B4-BE49-F238E27FC236}">
                <a16:creationId xmlns:a16="http://schemas.microsoft.com/office/drawing/2014/main" id="{01FB80BE-D03D-6989-2040-AB8BA4FDC383}"/>
              </a:ext>
            </a:extLst>
          </p:cNvPr>
          <p:cNvGraphicFramePr>
            <a:graphicFrameLocks noGrp="1"/>
          </p:cNvGraphicFramePr>
          <p:nvPr>
            <p:extLst>
              <p:ext uri="{D42A27DB-BD31-4B8C-83A1-F6EECF244321}">
                <p14:modId xmlns:p14="http://schemas.microsoft.com/office/powerpoint/2010/main" val="2034169049"/>
              </p:ext>
            </p:extLst>
          </p:nvPr>
        </p:nvGraphicFramePr>
        <p:xfrm>
          <a:off x="1209423" y="2198499"/>
          <a:ext cx="9773152" cy="3339084"/>
        </p:xfrm>
        <a:graphic>
          <a:graphicData uri="http://schemas.openxmlformats.org/drawingml/2006/table">
            <a:tbl>
              <a:tblPr rtl="1" firstRow="1" firstCol="1" bandRow="1"/>
              <a:tblGrid>
                <a:gridCol w="2445476">
                  <a:extLst>
                    <a:ext uri="{9D8B030D-6E8A-4147-A177-3AD203B41FA5}">
                      <a16:colId xmlns:a16="http://schemas.microsoft.com/office/drawing/2014/main" val="993358865"/>
                    </a:ext>
                  </a:extLst>
                </a:gridCol>
                <a:gridCol w="2441101">
                  <a:extLst>
                    <a:ext uri="{9D8B030D-6E8A-4147-A177-3AD203B41FA5}">
                      <a16:colId xmlns:a16="http://schemas.microsoft.com/office/drawing/2014/main" val="3196486452"/>
                    </a:ext>
                  </a:extLst>
                </a:gridCol>
                <a:gridCol w="2442194">
                  <a:extLst>
                    <a:ext uri="{9D8B030D-6E8A-4147-A177-3AD203B41FA5}">
                      <a16:colId xmlns:a16="http://schemas.microsoft.com/office/drawing/2014/main" val="3191154135"/>
                    </a:ext>
                  </a:extLst>
                </a:gridCol>
                <a:gridCol w="2444381">
                  <a:extLst>
                    <a:ext uri="{9D8B030D-6E8A-4147-A177-3AD203B41FA5}">
                      <a16:colId xmlns:a16="http://schemas.microsoft.com/office/drawing/2014/main" val="148091125"/>
                    </a:ext>
                  </a:extLst>
                </a:gridCol>
              </a:tblGrid>
              <a:tr h="443086">
                <a:tc>
                  <a:txBody>
                    <a:bodyPr/>
                    <a:lstStyle/>
                    <a:p>
                      <a:pPr marL="0" marR="0" algn="ctr" rtl="1">
                        <a:lnSpc>
                          <a:spcPct val="115000"/>
                        </a:lnSpc>
                        <a:spcBef>
                          <a:spcPts val="0"/>
                        </a:spcBef>
                        <a:spcAft>
                          <a:spcPts val="0"/>
                        </a:spcAft>
                      </a:pPr>
                      <a:r>
                        <a:rPr lang="ar-SA" sz="2800" b="1">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الوظيفة الحيوية</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57150" cap="flat" cmpd="dbl"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2860435879"/>
                  </a:ext>
                </a:extLst>
              </a:tr>
              <a:tr h="443086">
                <a:tc>
                  <a:txBody>
                    <a:bodyPr/>
                    <a:lstStyle/>
                    <a:p>
                      <a:pPr marL="0" marR="0" algn="ctr" rtl="1">
                        <a:lnSpc>
                          <a:spcPct val="115000"/>
                        </a:lnSpc>
                        <a:spcBef>
                          <a:spcPts val="0"/>
                        </a:spcBef>
                        <a:spcAft>
                          <a:spcPts val="0"/>
                        </a:spcAft>
                      </a:pPr>
                      <a:r>
                        <a:rPr lang="ar-SA" sz="2800" b="1">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المديرية</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القسم</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4018631888"/>
                  </a:ext>
                </a:extLst>
              </a:tr>
              <a:tr h="901106">
                <a:tc>
                  <a:txBody>
                    <a:bodyPr/>
                    <a:lstStyle/>
                    <a:p>
                      <a:pPr marL="0" marR="0" algn="ctr" rtl="1">
                        <a:lnSpc>
                          <a:spcPct val="115000"/>
                        </a:lnSpc>
                        <a:spcBef>
                          <a:spcPts val="0"/>
                        </a:spcBef>
                        <a:spcAft>
                          <a:spcPts val="0"/>
                        </a:spcAft>
                      </a:pPr>
                      <a: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نوع الكفاية</a:t>
                      </a:r>
                      <a:b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br>
                      <a: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(جوهرية، عامة، فنية)</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2F2F2"/>
                    </a:solidFill>
                  </a:tcPr>
                </a:tc>
                <a:tc>
                  <a:txBody>
                    <a:bodyPr/>
                    <a:lstStyle/>
                    <a:p>
                      <a:pPr marL="0" marR="0" algn="ctr" rtl="1">
                        <a:lnSpc>
                          <a:spcPct val="115000"/>
                        </a:lnSpc>
                        <a:spcBef>
                          <a:spcPts val="0"/>
                        </a:spcBef>
                        <a:spcAft>
                          <a:spcPts val="0"/>
                        </a:spcAft>
                      </a:pPr>
                      <a: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الكفاية</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2F2F2"/>
                    </a:solidFill>
                  </a:tcPr>
                </a:tc>
                <a:tc>
                  <a:txBody>
                    <a:bodyPr/>
                    <a:lstStyle/>
                    <a:p>
                      <a:pPr marL="0" marR="0" algn="ctr" rtl="1">
                        <a:lnSpc>
                          <a:spcPct val="115000"/>
                        </a:lnSpc>
                        <a:spcBef>
                          <a:spcPts val="0"/>
                        </a:spcBef>
                        <a:spcAft>
                          <a:spcPts val="0"/>
                        </a:spcAft>
                      </a:pPr>
                      <a: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مستوى الاتقان المطلوب</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2F2F2"/>
                    </a:solidFill>
                  </a:tcPr>
                </a:tc>
                <a:tc>
                  <a:txBody>
                    <a:bodyPr/>
                    <a:lstStyle/>
                    <a:p>
                      <a:pPr marL="0" marR="0" algn="ctr" rtl="1">
                        <a:lnSpc>
                          <a:spcPct val="115000"/>
                        </a:lnSpc>
                        <a:spcBef>
                          <a:spcPts val="0"/>
                        </a:spcBef>
                        <a:spcAft>
                          <a:spcPts val="0"/>
                        </a:spcAft>
                      </a:pPr>
                      <a:r>
                        <a:rPr lang="ar-SA" sz="2800" b="1">
                          <a:solidFill>
                            <a:srgbClr val="C00000"/>
                          </a:solidFill>
                          <a:effectLst/>
                          <a:latin typeface="Times New Roman" panose="02020603050405020304" pitchFamily="18" charset="0"/>
                          <a:ea typeface="Calibri" panose="020F0502020204030204" pitchFamily="34" charset="0"/>
                          <a:cs typeface="Adobe Arabic" panose="02040503050201020203" pitchFamily="18" charset="-78"/>
                        </a:rPr>
                        <a:t>ملاحظات</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solidFill>
                      <a:srgbClr val="F2F2F2"/>
                    </a:solidFill>
                  </a:tcPr>
                </a:tc>
                <a:extLst>
                  <a:ext uri="{0D108BD9-81ED-4DB2-BD59-A6C34878D82A}">
                    <a16:rowId xmlns:a16="http://schemas.microsoft.com/office/drawing/2014/main" val="1417261820"/>
                  </a:ext>
                </a:extLst>
              </a:tr>
              <a:tr h="443086">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328213594"/>
                  </a:ext>
                </a:extLst>
              </a:tr>
              <a:tr h="443086">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12700" cap="flat" cmpd="sng" algn="ctr">
                      <a:solidFill>
                        <a:srgbClr val="00B050"/>
                      </a:solidFill>
                      <a:prstDash val="solid"/>
                      <a:round/>
                      <a:headEnd type="none" w="med" len="med"/>
                      <a:tailEnd type="none" w="med" len="med"/>
                    </a:lnB>
                  </a:tcPr>
                </a:tc>
                <a:extLst>
                  <a:ext uri="{0D108BD9-81ED-4DB2-BD59-A6C34878D82A}">
                    <a16:rowId xmlns:a16="http://schemas.microsoft.com/office/drawing/2014/main" val="580882669"/>
                  </a:ext>
                </a:extLst>
              </a:tr>
              <a:tr h="443086">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57150" cap="flat" cmpd="dbl"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12700" cap="flat" cmpd="sng"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tc>
                  <a:txBody>
                    <a:bodyPr/>
                    <a:lstStyle/>
                    <a:p>
                      <a:pPr marL="0" marR="0" algn="ctr"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txBody>
                  <a:tcPr marL="105427" marR="105427" marT="0" marB="0" anchor="ctr">
                    <a:lnL w="12700" cap="flat" cmpd="sng" algn="ctr">
                      <a:solidFill>
                        <a:srgbClr val="00B050"/>
                      </a:solidFill>
                      <a:prstDash val="solid"/>
                      <a:round/>
                      <a:headEnd type="none" w="med" len="med"/>
                      <a:tailEnd type="none" w="med" len="med"/>
                    </a:lnL>
                    <a:lnR w="57150" cap="flat" cmpd="dbl" algn="ctr">
                      <a:solidFill>
                        <a:srgbClr val="00B050"/>
                      </a:solidFill>
                      <a:prstDash val="solid"/>
                      <a:round/>
                      <a:headEnd type="none" w="med" len="med"/>
                      <a:tailEnd type="none" w="med" len="med"/>
                    </a:lnR>
                    <a:lnT w="12700" cap="flat" cmpd="sng" algn="ctr">
                      <a:solidFill>
                        <a:srgbClr val="00B050"/>
                      </a:solidFill>
                      <a:prstDash val="solid"/>
                      <a:round/>
                      <a:headEnd type="none" w="med" len="med"/>
                      <a:tailEnd type="none" w="med" len="med"/>
                    </a:lnT>
                    <a:lnB w="57150" cap="flat" cmpd="dbl" algn="ctr">
                      <a:solidFill>
                        <a:srgbClr val="00B050"/>
                      </a:solidFill>
                      <a:prstDash val="solid"/>
                      <a:round/>
                      <a:headEnd type="none" w="med" len="med"/>
                      <a:tailEnd type="none" w="med" len="med"/>
                    </a:lnB>
                  </a:tcPr>
                </a:tc>
                <a:extLst>
                  <a:ext uri="{0D108BD9-81ED-4DB2-BD59-A6C34878D82A}">
                    <a16:rowId xmlns:a16="http://schemas.microsoft.com/office/drawing/2014/main" val="261428126"/>
                  </a:ext>
                </a:extLst>
              </a:tr>
            </a:tbl>
          </a:graphicData>
        </a:graphic>
      </p:graphicFrame>
    </p:spTree>
    <p:extLst>
      <p:ext uri="{BB962C8B-B14F-4D97-AF65-F5344CB8AC3E}">
        <p14:creationId xmlns:p14="http://schemas.microsoft.com/office/powerpoint/2010/main" val="41389815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arn(inVertic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3- اختيار المرشحين البدلاء</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8F598B9-CD34-B61F-9CE8-D9BBDAEB40E8}"/>
              </a:ext>
            </a:extLst>
          </p:cNvPr>
          <p:cNvSpPr txBox="1"/>
          <p:nvPr/>
        </p:nvSpPr>
        <p:spPr>
          <a:xfrm>
            <a:off x="1734457" y="874193"/>
            <a:ext cx="8723085" cy="157889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تقوم اللجنة الفنية بتحديد المرشحين البدلاء المحتملين لشغل الوظائف الحيوية، وذلك وفقاً</a:t>
            </a:r>
            <a:r>
              <a:rPr lang="ar-SA" sz="2800" dirty="0">
                <a:solidFill>
                  <a:srgbClr val="333333"/>
                </a:solidFill>
                <a:effectLst/>
                <a:latin typeface="Times New Roman" panose="02020603050405020304" pitchFamily="18" charset="0"/>
                <a:ea typeface="Calibri" panose="020F0502020204030204" pitchFamily="34" charset="0"/>
                <a:cs typeface="Sakkal Majalla" panose="02000000000000000000" pitchFamily="2" charset="-78"/>
              </a:rPr>
              <a:t>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للمتطلبات الأساسية للوظيفة بالإضافة لمعايير اختيار البدلاء الموضحة أدناه، والتي سيتم على ضوئها اختيار ثلاثة مرشحين كحد أقصى لكل وظيفة حرجة:</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7" name="Group 6">
            <a:extLst>
              <a:ext uri="{FF2B5EF4-FFF2-40B4-BE49-F238E27FC236}">
                <a16:creationId xmlns:a16="http://schemas.microsoft.com/office/drawing/2014/main" id="{21432600-0801-443F-7166-E8E1E600F2B2}"/>
              </a:ext>
            </a:extLst>
          </p:cNvPr>
          <p:cNvGrpSpPr>
            <a:grpSpLocks/>
          </p:cNvGrpSpPr>
          <p:nvPr/>
        </p:nvGrpSpPr>
        <p:grpSpPr>
          <a:xfrm>
            <a:off x="2250636" y="2912554"/>
            <a:ext cx="7690727" cy="3092461"/>
            <a:chOff x="0" y="0"/>
            <a:chExt cx="8614454" cy="3547765"/>
          </a:xfrm>
        </p:grpSpPr>
        <p:grpSp>
          <p:nvGrpSpPr>
            <p:cNvPr id="8" name="Group 7">
              <a:extLst>
                <a:ext uri="{FF2B5EF4-FFF2-40B4-BE49-F238E27FC236}">
                  <a16:creationId xmlns:a16="http://schemas.microsoft.com/office/drawing/2014/main" id="{01909C5B-C376-9815-7C53-F27A70F8355B}"/>
                </a:ext>
              </a:extLst>
            </p:cNvPr>
            <p:cNvGrpSpPr/>
            <p:nvPr/>
          </p:nvGrpSpPr>
          <p:grpSpPr>
            <a:xfrm>
              <a:off x="4886325" y="0"/>
              <a:ext cx="3728129" cy="1269986"/>
              <a:chOff x="4886325" y="0"/>
              <a:chExt cx="6567489" cy="2155412"/>
            </a:xfrm>
          </p:grpSpPr>
          <p:pic>
            <p:nvPicPr>
              <p:cNvPr id="19" name="Picture 18">
                <a:extLst>
                  <a:ext uri="{FF2B5EF4-FFF2-40B4-BE49-F238E27FC236}">
                    <a16:creationId xmlns:a16="http://schemas.microsoft.com/office/drawing/2014/main" id="{0C05DC14-7B02-4108-6B48-DFC7EF31F110}"/>
                  </a:ext>
                </a:extLst>
              </p:cNvPr>
              <p:cNvPicPr>
                <a:picLocks noChangeAspect="1"/>
              </p:cNvPicPr>
              <p:nvPr/>
            </p:nvPicPr>
            <p:blipFill>
              <a:blip r:embed="rId2" cstate="print"/>
              <a:stretch>
                <a:fillRect/>
              </a:stretch>
            </p:blipFill>
            <p:spPr>
              <a:xfrm>
                <a:off x="4886325" y="0"/>
                <a:ext cx="6567489" cy="2155412"/>
              </a:xfrm>
              <a:prstGeom prst="rect">
                <a:avLst/>
              </a:prstGeom>
            </p:spPr>
          </p:pic>
          <p:sp>
            <p:nvSpPr>
              <p:cNvPr id="20" name="Rectangle 19">
                <a:extLst>
                  <a:ext uri="{FF2B5EF4-FFF2-40B4-BE49-F238E27FC236}">
                    <a16:creationId xmlns:a16="http://schemas.microsoft.com/office/drawing/2014/main" id="{7E39261F-5FD3-9926-F0DB-7DAAFC10ABB5}"/>
                  </a:ext>
                </a:extLst>
              </p:cNvPr>
              <p:cNvSpPr/>
              <p:nvPr/>
            </p:nvSpPr>
            <p:spPr>
              <a:xfrm>
                <a:off x="5317946" y="564939"/>
                <a:ext cx="5602072" cy="937846"/>
              </a:xfrm>
              <a:prstGeom prst="rect">
                <a:avLst/>
              </a:prstGeom>
            </p:spPr>
            <p:txBody>
              <a:bodyPr wrap="square">
                <a:spAutoFit/>
              </a:bodyPr>
              <a:lstStyle/>
              <a:p>
                <a:pPr marL="0" marR="0" algn="ctr" rtl="1">
                  <a:lnSpc>
                    <a:spcPct val="115000"/>
                  </a:lnSpc>
                  <a:spcBef>
                    <a:spcPts val="0"/>
                  </a:spcBef>
                  <a:spcAft>
                    <a:spcPts val="0"/>
                  </a:spcAft>
                </a:pPr>
                <a:r>
                  <a:rPr lang="ar-EG" sz="2200" b="1" kern="1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المتطلبات الأساسية للوظيفة</a:t>
                </a:r>
                <a:endParaRPr lang="en-GB" sz="2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6C2D1D3F-B761-A1A0-DE81-629655BFC532}"/>
                </a:ext>
              </a:extLst>
            </p:cNvPr>
            <p:cNvGrpSpPr/>
            <p:nvPr/>
          </p:nvGrpSpPr>
          <p:grpSpPr>
            <a:xfrm>
              <a:off x="0" y="0"/>
              <a:ext cx="3728085" cy="1269365"/>
              <a:chOff x="0" y="0"/>
              <a:chExt cx="6567488" cy="2155412"/>
            </a:xfrm>
          </p:grpSpPr>
          <p:pic>
            <p:nvPicPr>
              <p:cNvPr id="17" name="Picture 16">
                <a:extLst>
                  <a:ext uri="{FF2B5EF4-FFF2-40B4-BE49-F238E27FC236}">
                    <a16:creationId xmlns:a16="http://schemas.microsoft.com/office/drawing/2014/main" id="{D3692931-6D29-04E0-1296-172E95F46DDB}"/>
                  </a:ext>
                </a:extLst>
              </p:cNvPr>
              <p:cNvPicPr>
                <a:picLocks noChangeAspect="1"/>
              </p:cNvPicPr>
              <p:nvPr/>
            </p:nvPicPr>
            <p:blipFill>
              <a:blip r:embed="rId2" cstate="print">
                <a:duotone>
                  <a:prstClr val="black"/>
                  <a:schemeClr val="accent1">
                    <a:tint val="45000"/>
                    <a:satMod val="400000"/>
                  </a:schemeClr>
                </a:duotone>
              </a:blip>
              <a:stretch>
                <a:fillRect/>
              </a:stretch>
            </p:blipFill>
            <p:spPr>
              <a:xfrm>
                <a:off x="0" y="0"/>
                <a:ext cx="6567488" cy="2155412"/>
              </a:xfrm>
              <a:prstGeom prst="rect">
                <a:avLst/>
              </a:prstGeom>
            </p:spPr>
          </p:pic>
          <p:sp>
            <p:nvSpPr>
              <p:cNvPr id="18" name="Rectangle 17">
                <a:extLst>
                  <a:ext uri="{FF2B5EF4-FFF2-40B4-BE49-F238E27FC236}">
                    <a16:creationId xmlns:a16="http://schemas.microsoft.com/office/drawing/2014/main" id="{4785010E-6D23-057A-C114-E612A52DE1E6}"/>
                  </a:ext>
                </a:extLst>
              </p:cNvPr>
              <p:cNvSpPr/>
              <p:nvPr/>
            </p:nvSpPr>
            <p:spPr>
              <a:xfrm>
                <a:off x="431620" y="564938"/>
                <a:ext cx="5602137" cy="938304"/>
              </a:xfrm>
              <a:prstGeom prst="rect">
                <a:avLst/>
              </a:prstGeom>
            </p:spPr>
            <p:txBody>
              <a:bodyPr wrap="square">
                <a:spAutoFit/>
              </a:bodyPr>
              <a:lstStyle/>
              <a:p>
                <a:pPr marL="0" marR="0" algn="ctr" rtl="1">
                  <a:lnSpc>
                    <a:spcPct val="115000"/>
                  </a:lnSpc>
                  <a:spcBef>
                    <a:spcPts val="0"/>
                  </a:spcBef>
                  <a:spcAft>
                    <a:spcPts val="0"/>
                  </a:spcAft>
                </a:pPr>
                <a:r>
                  <a:rPr lang="ar-EG" sz="2200" b="1" kern="1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معايير اختيار البدلاء</a:t>
                </a:r>
                <a:endParaRPr lang="en-GB" sz="2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AC1573CF-0F8E-7C84-F449-E139FA355F04}"/>
                </a:ext>
              </a:extLst>
            </p:cNvPr>
            <p:cNvGrpSpPr/>
            <p:nvPr/>
          </p:nvGrpSpPr>
          <p:grpSpPr>
            <a:xfrm>
              <a:off x="2443004" y="2278271"/>
              <a:ext cx="3728084" cy="1269494"/>
              <a:chOff x="582112" y="2210294"/>
              <a:chExt cx="6567487" cy="2155412"/>
            </a:xfrm>
          </p:grpSpPr>
          <p:pic>
            <p:nvPicPr>
              <p:cNvPr id="15" name="Picture 14">
                <a:extLst>
                  <a:ext uri="{FF2B5EF4-FFF2-40B4-BE49-F238E27FC236}">
                    <a16:creationId xmlns:a16="http://schemas.microsoft.com/office/drawing/2014/main" id="{5D4E8239-60DD-43B3-09FF-E60EE1FD0D8B}"/>
                  </a:ext>
                </a:extLst>
              </p:cNvPr>
              <p:cNvPicPr>
                <a:picLocks noChangeAspect="1"/>
              </p:cNvPicPr>
              <p:nvPr/>
            </p:nvPicPr>
            <p:blipFill>
              <a:blip r:embed="rId2" cstate="print">
                <a:duotone>
                  <a:prstClr val="black"/>
                  <a:schemeClr val="accent6">
                    <a:tint val="45000"/>
                    <a:satMod val="400000"/>
                  </a:schemeClr>
                </a:duotone>
              </a:blip>
              <a:stretch>
                <a:fillRect/>
              </a:stretch>
            </p:blipFill>
            <p:spPr>
              <a:xfrm>
                <a:off x="582112" y="2210294"/>
                <a:ext cx="6567487" cy="2155412"/>
              </a:xfrm>
              <a:prstGeom prst="rect">
                <a:avLst/>
              </a:prstGeom>
            </p:spPr>
          </p:pic>
          <p:sp>
            <p:nvSpPr>
              <p:cNvPr id="16" name="Rectangle 15">
                <a:extLst>
                  <a:ext uri="{FF2B5EF4-FFF2-40B4-BE49-F238E27FC236}">
                    <a16:creationId xmlns:a16="http://schemas.microsoft.com/office/drawing/2014/main" id="{5C54FA9D-A6C8-8617-38A5-C39E575C1889}"/>
                  </a:ext>
                </a:extLst>
              </p:cNvPr>
              <p:cNvSpPr/>
              <p:nvPr/>
            </p:nvSpPr>
            <p:spPr>
              <a:xfrm>
                <a:off x="1064547" y="2824200"/>
                <a:ext cx="5603257" cy="938209"/>
              </a:xfrm>
              <a:prstGeom prst="rect">
                <a:avLst/>
              </a:prstGeom>
            </p:spPr>
            <p:txBody>
              <a:bodyPr wrap="square">
                <a:spAutoFit/>
              </a:bodyPr>
              <a:lstStyle/>
              <a:p>
                <a:pPr marL="0" marR="0" algn="ctr" rtl="1">
                  <a:lnSpc>
                    <a:spcPct val="115000"/>
                  </a:lnSpc>
                  <a:spcBef>
                    <a:spcPts val="0"/>
                  </a:spcBef>
                  <a:spcAft>
                    <a:spcPts val="0"/>
                  </a:spcAft>
                </a:pPr>
                <a:r>
                  <a:rPr lang="ar-SY" sz="2200" b="1" kern="12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الأداء المتميز </a:t>
                </a:r>
                <a:endParaRPr lang="en-GB" sz="2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726810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4- تحديد فجوة الكفايات وإعداد خطة التطوير الفردية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6DA3291B-0978-A33B-5C25-2804279ADBB8}"/>
              </a:ext>
            </a:extLst>
          </p:cNvPr>
          <p:cNvSpPr txBox="1"/>
          <p:nvPr/>
        </p:nvSpPr>
        <p:spPr>
          <a:xfrm>
            <a:off x="1734457" y="2795581"/>
            <a:ext cx="8723085" cy="157889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تتولى اللجنة الفنية بعد حصر المرشحين البدلاء تحديد فجوة الكفايات بالمقارنة مع الكفايات الحرجة المحددة للوظيفة بالاعتماد على نتائج أدوات التقييم و/أو تقييم الرئيس المباشر والمدير المعني.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6246645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5- إعداد وتنفيذ خطة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3BC3116-0BD7-3176-5A76-A3FC20717C70}"/>
              </a:ext>
            </a:extLst>
          </p:cNvPr>
          <p:cNvSpPr txBox="1"/>
          <p:nvPr/>
        </p:nvSpPr>
        <p:spPr>
          <a:xfrm>
            <a:off x="1734457" y="2391793"/>
            <a:ext cx="8723085" cy="207441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تعتبر هذه الخطوة هي المخرج النهائي لكافة الخطوات السابقة بحيث تقوم اللجنة الفنية بإعداد خطة للتعاقب الوظيفي بناء على مخرجات الخطوات السابقة.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تقوم اللجنة الفنية برفع كل من خطة التعاقب الوظيفي وخطط التطوير الفردية للجنة التوجيهية للاعتماد.</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35009997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709987" y="1878837"/>
            <a:ext cx="4772025" cy="3416320"/>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مدخل إلى تطوير القيادة الإدارية والتخطيط للتعاقب القيادي</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14" name="Picture 13">
            <a:extLst>
              <a:ext uri="{FF2B5EF4-FFF2-40B4-BE49-F238E27FC236}">
                <a16:creationId xmlns:a16="http://schemas.microsoft.com/office/drawing/2014/main" id="{00E7259B-CCCF-49CC-A588-E13FA846BF3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172" y="1101597"/>
            <a:ext cx="1554480" cy="1554480"/>
          </a:xfrm>
          <a:prstGeom prst="rect">
            <a:avLst/>
          </a:prstGeom>
        </p:spPr>
      </p:pic>
      <p:pic>
        <p:nvPicPr>
          <p:cNvPr id="15" name="Picture 14">
            <a:extLst>
              <a:ext uri="{FF2B5EF4-FFF2-40B4-BE49-F238E27FC236}">
                <a16:creationId xmlns:a16="http://schemas.microsoft.com/office/drawing/2014/main" id="{F12E5B38-B6CE-4A85-A8FF-C85D7FEEFE3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35222" y="1101597"/>
            <a:ext cx="1554480" cy="1554480"/>
          </a:xfrm>
          <a:prstGeom prst="rect">
            <a:avLst/>
          </a:prstGeom>
        </p:spPr>
      </p:pic>
    </p:spTree>
    <p:extLst>
      <p:ext uri="{BB962C8B-B14F-4D97-AF65-F5344CB8AC3E}">
        <p14:creationId xmlns:p14="http://schemas.microsoft.com/office/powerpoint/2010/main" val="2261070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6- المتابعة التقييم</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EA996924-2501-334B-86B1-FEF8C941319E}"/>
              </a:ext>
            </a:extLst>
          </p:cNvPr>
          <p:cNvSpPr txBox="1"/>
          <p:nvPr/>
        </p:nvSpPr>
        <p:spPr>
          <a:xfrm>
            <a:off x="1734457" y="2887313"/>
            <a:ext cx="8723085" cy="108337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يعتمد النجاح النهائي لعملية تخطيط التعاقب الوظيفي على مدى التزام الدائرة بمتابعة خطط التعاقب الوظيفي بشكل دوري، وكذلك تقييم مخرجاتها وفقا لمؤشرات الأداء.</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6563222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نموذج تحديد الوظائف الحيوية</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50686488-74EF-937A-51F5-1C01D993C6F8}"/>
              </a:ext>
            </a:extLst>
          </p:cNvPr>
          <p:cNvSpPr txBox="1"/>
          <p:nvPr/>
        </p:nvSpPr>
        <p:spPr>
          <a:xfrm>
            <a:off x="1734457" y="1161071"/>
            <a:ext cx="8723085" cy="4535857"/>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ولغايات متابعة عملية تخطيط التعاقب الوظيفي يتوجب على وحدة الموارد البشرية القيام بالمراجعة الدورية والمتابعة لما يلي: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خطة التعاقب الوظيفي بشكل نصف سنوي لمتابعة مستوى الانجاز ومعالجة الانحرافات والتعديل عليها وفقاً لأي مستجدات.</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تنفيذ الاستراتيجيات التدريبية للبدلاء وفقاً لخطط التطوير الفردية.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تنفيذ خطة الاتصال والتواصل.</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اداء المرشحين البدلاء لتقييم أثر التدريب على مستوى الاداء الحالي.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 استراتيجيات التحفيز والدمج وأثرها على تقييم الكفايات والاحتفاظ بالبدلاء</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2060"/>
                </a:solidFill>
                <a:effectLst/>
                <a:latin typeface="Times New Roman" panose="02020603050405020304" pitchFamily="18" charset="0"/>
                <a:ea typeface="Calibri" panose="020F0502020204030204" pitchFamily="34" charset="0"/>
                <a:cs typeface="Adobe Arabic" panose="02040503050201020203" pitchFamily="18" charset="-78"/>
              </a:rPr>
              <a:t>المشاركة الفعالة لأصحاب الاختصاص: هناك العديد من أصحاب الاختصاص ممن يساهمون.</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7152572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فيديو</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14700" y="6570662"/>
            <a:ext cx="5828050"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65393DD8-4C54-BCF4-CBD7-1BEA683D2A10}"/>
              </a:ext>
            </a:extLst>
          </p:cNvPr>
          <p:cNvSpPr txBox="1"/>
          <p:nvPr/>
        </p:nvSpPr>
        <p:spPr>
          <a:xfrm>
            <a:off x="3048886" y="5376976"/>
            <a:ext cx="6097772" cy="463397"/>
          </a:xfrm>
          <a:prstGeom prst="rect">
            <a:avLst/>
          </a:prstGeom>
          <a:noFill/>
        </p:spPr>
        <p:txBody>
          <a:bodyPr wrap="square">
            <a:spAutoFit/>
          </a:bodyPr>
          <a:lstStyle/>
          <a:p>
            <a:pPr marL="36195" marR="0" indent="-270510" algn="ctr" rtl="1">
              <a:lnSpc>
                <a:spcPct val="150000"/>
              </a:lnSpc>
              <a:spcBef>
                <a:spcPts val="0"/>
              </a:spcBef>
              <a:spcAft>
                <a:spcPts val="750"/>
              </a:spcAft>
            </a:pPr>
            <a:r>
              <a:rPr lang="en-US" sz="1800" u="sng" dirty="0">
                <a:solidFill>
                  <a:srgbClr val="000000"/>
                </a:solidFill>
                <a:effectLst/>
                <a:latin typeface="Times New Roman" panose="02020603050405020304" pitchFamily="18" charset="0"/>
                <a:ea typeface="Times New Roman" panose="02020603050405020304" pitchFamily="18" charset="0"/>
                <a:cs typeface="Arial" panose="020B0604020202020204" pitchFamily="34" charset="0"/>
                <a:hlinkClick r:id="rId3"/>
              </a:rPr>
              <a:t>https://www.youtube.com/watch?v=M6UBxHRwkEY&amp;t=79s</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29C3EA1C-DB2D-688C-31BD-1A3A264EBC3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89868" y="2200222"/>
            <a:ext cx="2412262" cy="2510945"/>
          </a:xfrm>
          <a:prstGeom prst="rect">
            <a:avLst/>
          </a:prstGeom>
        </p:spPr>
      </p:pic>
      <p:sp>
        <p:nvSpPr>
          <p:cNvPr id="10" name="TextBox 9">
            <a:extLst>
              <a:ext uri="{FF2B5EF4-FFF2-40B4-BE49-F238E27FC236}">
                <a16:creationId xmlns:a16="http://schemas.microsoft.com/office/drawing/2014/main" id="{65B2A805-9286-92C3-0F92-1978619B8906}"/>
              </a:ext>
            </a:extLst>
          </p:cNvPr>
          <p:cNvSpPr txBox="1"/>
          <p:nvPr/>
        </p:nvSpPr>
        <p:spPr>
          <a:xfrm>
            <a:off x="4253245" y="946560"/>
            <a:ext cx="6097772" cy="587853"/>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يرجى مشاهد الفيديو يتحدث عن خطط التعاقب الناجحة:</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5340133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533199" y="2136338"/>
            <a:ext cx="5125601" cy="2585323"/>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إدارة المواهب ودورها في تجهيز خطط التعاقب الوظيفي</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8" name="Picture 7">
            <a:extLst>
              <a:ext uri="{FF2B5EF4-FFF2-40B4-BE49-F238E27FC236}">
                <a16:creationId xmlns:a16="http://schemas.microsoft.com/office/drawing/2014/main" id="{89DDEFC6-E807-4435-9064-BBD2B0D3CA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5222" y="1028441"/>
            <a:ext cx="1554480" cy="1554480"/>
          </a:xfrm>
          <a:prstGeom prst="rect">
            <a:avLst/>
          </a:prstGeom>
        </p:spPr>
      </p:pic>
      <p:pic>
        <p:nvPicPr>
          <p:cNvPr id="9" name="Picture 8">
            <a:extLst>
              <a:ext uri="{FF2B5EF4-FFF2-40B4-BE49-F238E27FC236}">
                <a16:creationId xmlns:a16="http://schemas.microsoft.com/office/drawing/2014/main" id="{B7B9244E-1763-4104-97E3-9C9ACEE4926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4172" y="1095553"/>
            <a:ext cx="1554480" cy="1554480"/>
          </a:xfrm>
          <a:prstGeom prst="rect">
            <a:avLst/>
          </a:prstGeom>
        </p:spPr>
      </p:pic>
    </p:spTree>
    <p:extLst>
      <p:ext uri="{BB962C8B-B14F-4D97-AF65-F5344CB8AC3E}">
        <p14:creationId xmlns:p14="http://schemas.microsoft.com/office/powerpoint/2010/main" val="3278597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إدارة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558B7C1A-2C3F-23F5-C22A-432DA6F2C2F6}"/>
              </a:ext>
            </a:extLst>
          </p:cNvPr>
          <p:cNvSpPr txBox="1"/>
          <p:nvPr/>
        </p:nvSpPr>
        <p:spPr>
          <a:xfrm>
            <a:off x="1734457" y="2461644"/>
            <a:ext cx="8723085" cy="2246769"/>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وتعرف بذلك إدارة المواهب بأنها مجموعة العمليات التي تسعى لصياغة استراتيجية تركز على تخطيط حاجة المؤسسة الآنية والمستقبلية من الموهوبين والعمل على استقطابهم من جهة، وتشخيص مستوى جودة الموهبة المتوافرة في المؤسسة حالياً وفي جميع مستوياتها التنظيمية لتطويرها وإثراء معارفها باعتماد معايير موضوعية وبرامج تطويرية مستدامة من جهة أخرى</a:t>
            </a:r>
            <a:r>
              <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en-GB" sz="2800" dirty="0"/>
          </a:p>
        </p:txBody>
      </p:sp>
    </p:spTree>
    <p:extLst>
      <p:ext uri="{BB962C8B-B14F-4D97-AF65-F5344CB8AC3E}">
        <p14:creationId xmlns:p14="http://schemas.microsoft.com/office/powerpoint/2010/main" val="26971029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E9B99FDC-8A36-67A0-23BB-778CDAE7D6D8}"/>
              </a:ext>
            </a:extLst>
          </p:cNvPr>
          <p:cNvSpPr txBox="1"/>
          <p:nvPr/>
        </p:nvSpPr>
        <p:spPr>
          <a:xfrm>
            <a:off x="4359770" y="3043341"/>
            <a:ext cx="6097772" cy="108337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عزيزي المتدرب، تعرفت على إدارة المواهب صغ بعض الافكار الأخرى لهذا الموضوع.</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A close-up of a puzzle&#10;&#10;Description automatically generated with low confidence">
            <a:extLst>
              <a:ext uri="{FF2B5EF4-FFF2-40B4-BE49-F238E27FC236}">
                <a16:creationId xmlns:a16="http://schemas.microsoft.com/office/drawing/2014/main" id="{0EFAA8C0-A525-D4B1-CA46-3DFBBC66686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01044" y="1468010"/>
            <a:ext cx="3158726" cy="4234037"/>
          </a:xfrm>
          <a:prstGeom prst="rect">
            <a:avLst/>
          </a:prstGeom>
        </p:spPr>
      </p:pic>
    </p:spTree>
    <p:extLst>
      <p:ext uri="{BB962C8B-B14F-4D97-AF65-F5344CB8AC3E}">
        <p14:creationId xmlns:p14="http://schemas.microsoft.com/office/powerpoint/2010/main" val="261894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أهمية إدارة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25" name="Group 24">
            <a:extLst>
              <a:ext uri="{FF2B5EF4-FFF2-40B4-BE49-F238E27FC236}">
                <a16:creationId xmlns:a16="http://schemas.microsoft.com/office/drawing/2014/main" id="{54D0E3D9-B973-0491-E8BC-C96474AD7A12}"/>
              </a:ext>
            </a:extLst>
          </p:cNvPr>
          <p:cNvGrpSpPr>
            <a:grpSpLocks/>
          </p:cNvGrpSpPr>
          <p:nvPr/>
        </p:nvGrpSpPr>
        <p:grpSpPr bwMode="auto">
          <a:xfrm>
            <a:off x="3261888" y="954882"/>
            <a:ext cx="5668221" cy="5356791"/>
            <a:chOff x="-2907" y="0"/>
            <a:chExt cx="69570" cy="65745"/>
          </a:xfrm>
        </p:grpSpPr>
        <p:grpSp>
          <p:nvGrpSpPr>
            <p:cNvPr id="26" name="Group 25">
              <a:extLst>
                <a:ext uri="{FF2B5EF4-FFF2-40B4-BE49-F238E27FC236}">
                  <a16:creationId xmlns:a16="http://schemas.microsoft.com/office/drawing/2014/main" id="{9440690D-CF78-5D98-3820-AD973FFD81F3}"/>
                </a:ext>
              </a:extLst>
            </p:cNvPr>
            <p:cNvGrpSpPr>
              <a:grpSpLocks/>
            </p:cNvGrpSpPr>
            <p:nvPr/>
          </p:nvGrpSpPr>
          <p:grpSpPr bwMode="auto">
            <a:xfrm>
              <a:off x="17667" y="0"/>
              <a:ext cx="29417" cy="22244"/>
              <a:chOff x="17667" y="0"/>
              <a:chExt cx="29417" cy="22244"/>
            </a:xfrm>
          </p:grpSpPr>
          <p:pic>
            <p:nvPicPr>
              <p:cNvPr id="43" name="Picture 42">
                <a:extLst>
                  <a:ext uri="{FF2B5EF4-FFF2-40B4-BE49-F238E27FC236}">
                    <a16:creationId xmlns:a16="http://schemas.microsoft.com/office/drawing/2014/main" id="{A4A594B3-D5C8-CF78-6FFA-44A90DD60A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67" y="0"/>
                <a:ext cx="29417" cy="22244"/>
              </a:xfrm>
              <a:prstGeom prst="rect">
                <a:avLst/>
              </a:prstGeom>
              <a:noFill/>
              <a:extLst>
                <a:ext uri="{909E8E84-426E-40DD-AFC4-6F175D3DCCD1}">
                  <a14:hiddenFill xmlns:a14="http://schemas.microsoft.com/office/drawing/2010/main">
                    <a:solidFill>
                      <a:srgbClr val="FFFFFF"/>
                    </a:solidFill>
                  </a14:hiddenFill>
                </a:ext>
              </a:extLst>
            </p:spPr>
          </p:pic>
          <p:sp>
            <p:nvSpPr>
              <p:cNvPr id="44" name="Rectangle 43">
                <a:extLst>
                  <a:ext uri="{FF2B5EF4-FFF2-40B4-BE49-F238E27FC236}">
                    <a16:creationId xmlns:a16="http://schemas.microsoft.com/office/drawing/2014/main" id="{A23AF93F-5DE1-EB88-A308-38BF23A99109}"/>
                  </a:ext>
                </a:extLst>
              </p:cNvPr>
              <p:cNvSpPr>
                <a:spLocks noChangeArrowheads="1"/>
              </p:cNvSpPr>
              <p:nvPr/>
            </p:nvSpPr>
            <p:spPr bwMode="auto">
              <a:xfrm>
                <a:off x="22013" y="3249"/>
                <a:ext cx="20726" cy="1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تساعد الشركات على تحسين الأداء</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7" name="Group 26">
              <a:extLst>
                <a:ext uri="{FF2B5EF4-FFF2-40B4-BE49-F238E27FC236}">
                  <a16:creationId xmlns:a16="http://schemas.microsoft.com/office/drawing/2014/main" id="{002AFCD8-999C-435F-5BB2-41A9FD3BC1F8}"/>
                </a:ext>
              </a:extLst>
            </p:cNvPr>
            <p:cNvGrpSpPr>
              <a:grpSpLocks/>
            </p:cNvGrpSpPr>
            <p:nvPr/>
          </p:nvGrpSpPr>
          <p:grpSpPr bwMode="auto">
            <a:xfrm>
              <a:off x="40407" y="13858"/>
              <a:ext cx="26256" cy="19239"/>
              <a:chOff x="40407" y="13858"/>
              <a:chExt cx="26255" cy="19239"/>
            </a:xfrm>
          </p:grpSpPr>
          <p:pic>
            <p:nvPicPr>
              <p:cNvPr id="41" name="Picture 40">
                <a:extLst>
                  <a:ext uri="{FF2B5EF4-FFF2-40B4-BE49-F238E27FC236}">
                    <a16:creationId xmlns:a16="http://schemas.microsoft.com/office/drawing/2014/main" id="{481FDB3B-15B7-B9F4-FFEF-8CC49C7B85F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0407" y="23120"/>
                <a:ext cx="26255" cy="9977"/>
              </a:xfrm>
              <a:prstGeom prst="rect">
                <a:avLst/>
              </a:prstGeom>
              <a:noFill/>
              <a:extLst>
                <a:ext uri="{909E8E84-426E-40DD-AFC4-6F175D3DCCD1}">
                  <a14:hiddenFill xmlns:a14="http://schemas.microsoft.com/office/drawing/2010/main">
                    <a:solidFill>
                      <a:srgbClr val="FFFFFF"/>
                    </a:solidFill>
                  </a14:hiddenFill>
                </a:ext>
              </a:extLst>
            </p:spPr>
          </p:pic>
          <p:sp>
            <p:nvSpPr>
              <p:cNvPr id="42" name="Rectangle 41">
                <a:extLst>
                  <a:ext uri="{FF2B5EF4-FFF2-40B4-BE49-F238E27FC236}">
                    <a16:creationId xmlns:a16="http://schemas.microsoft.com/office/drawing/2014/main" id="{FEDC6441-F88B-AB6E-5D40-979AF9596475}"/>
                  </a:ext>
                </a:extLst>
              </p:cNvPr>
              <p:cNvSpPr>
                <a:spLocks noChangeArrowheads="1"/>
              </p:cNvSpPr>
              <p:nvPr/>
            </p:nvSpPr>
            <p:spPr bwMode="auto">
              <a:xfrm>
                <a:off x="45094" y="13858"/>
                <a:ext cx="20885" cy="1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تسمح للشركات بالبقاء في المنافسة</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8" name="Group 27">
              <a:extLst>
                <a:ext uri="{FF2B5EF4-FFF2-40B4-BE49-F238E27FC236}">
                  <a16:creationId xmlns:a16="http://schemas.microsoft.com/office/drawing/2014/main" id="{BB65619D-1349-FE54-4DF7-48151617F77C}"/>
                </a:ext>
              </a:extLst>
            </p:cNvPr>
            <p:cNvGrpSpPr>
              <a:grpSpLocks/>
            </p:cNvGrpSpPr>
            <p:nvPr/>
          </p:nvGrpSpPr>
          <p:grpSpPr bwMode="auto">
            <a:xfrm>
              <a:off x="39548" y="32899"/>
              <a:ext cx="24838" cy="22244"/>
              <a:chOff x="39548" y="32899"/>
              <a:chExt cx="24837" cy="22244"/>
            </a:xfrm>
          </p:grpSpPr>
          <p:pic>
            <p:nvPicPr>
              <p:cNvPr id="39" name="Picture 38">
                <a:extLst>
                  <a:ext uri="{FF2B5EF4-FFF2-40B4-BE49-F238E27FC236}">
                    <a16:creationId xmlns:a16="http://schemas.microsoft.com/office/drawing/2014/main" id="{3A453A23-9819-73C0-8935-1CB3E9FDE044}"/>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548" y="32899"/>
                <a:ext cx="24735" cy="22244"/>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a:extLst>
                  <a:ext uri="{FF2B5EF4-FFF2-40B4-BE49-F238E27FC236}">
                    <a16:creationId xmlns:a16="http://schemas.microsoft.com/office/drawing/2014/main" id="{31A55CBB-01F8-746D-72A1-097BDEE47156}"/>
                  </a:ext>
                </a:extLst>
              </p:cNvPr>
              <p:cNvSpPr>
                <a:spLocks noChangeArrowheads="1"/>
              </p:cNvSpPr>
              <p:nvPr/>
            </p:nvSpPr>
            <p:spPr bwMode="auto">
              <a:xfrm>
                <a:off x="46687" y="37721"/>
                <a:ext cx="17698" cy="1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تقود إلى الابتكار</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29" name="Group 28">
              <a:extLst>
                <a:ext uri="{FF2B5EF4-FFF2-40B4-BE49-F238E27FC236}">
                  <a16:creationId xmlns:a16="http://schemas.microsoft.com/office/drawing/2014/main" id="{FEA5CC2E-35A4-36AC-1136-47028C0D183B}"/>
                </a:ext>
              </a:extLst>
            </p:cNvPr>
            <p:cNvGrpSpPr>
              <a:grpSpLocks/>
            </p:cNvGrpSpPr>
            <p:nvPr/>
          </p:nvGrpSpPr>
          <p:grpSpPr bwMode="auto">
            <a:xfrm>
              <a:off x="23255" y="43501"/>
              <a:ext cx="22795" cy="22244"/>
              <a:chOff x="23255" y="43501"/>
              <a:chExt cx="22794" cy="22244"/>
            </a:xfrm>
          </p:grpSpPr>
          <p:pic>
            <p:nvPicPr>
              <p:cNvPr id="37" name="Picture 36">
                <a:extLst>
                  <a:ext uri="{FF2B5EF4-FFF2-40B4-BE49-F238E27FC236}">
                    <a16:creationId xmlns:a16="http://schemas.microsoft.com/office/drawing/2014/main" id="{8199A964-4163-F384-7DBB-777DF0E8B37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509" y="43501"/>
                <a:ext cx="21540" cy="22244"/>
              </a:xfrm>
              <a:prstGeom prst="rect">
                <a:avLst/>
              </a:prstGeom>
              <a:noFill/>
              <a:extLst>
                <a:ext uri="{909E8E84-426E-40DD-AFC4-6F175D3DCCD1}">
                  <a14:hiddenFill xmlns:a14="http://schemas.microsoft.com/office/drawing/2010/main">
                    <a:solidFill>
                      <a:srgbClr val="FFFFFF"/>
                    </a:solidFill>
                  </a14:hiddenFill>
                </a:ext>
              </a:extLst>
            </p:spPr>
          </p:pic>
          <p:sp>
            <p:nvSpPr>
              <p:cNvPr id="38" name="Rectangle 37">
                <a:extLst>
                  <a:ext uri="{FF2B5EF4-FFF2-40B4-BE49-F238E27FC236}">
                    <a16:creationId xmlns:a16="http://schemas.microsoft.com/office/drawing/2014/main" id="{F2B3FE68-6178-4141-F1C0-767C1792448E}"/>
                  </a:ext>
                </a:extLst>
              </p:cNvPr>
              <p:cNvSpPr>
                <a:spLocks noChangeArrowheads="1"/>
              </p:cNvSpPr>
              <p:nvPr/>
            </p:nvSpPr>
            <p:spPr bwMode="auto">
              <a:xfrm>
                <a:off x="23255" y="47559"/>
                <a:ext cx="15247" cy="1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تساعد على تشكيل فرق منتجة</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0" name="Group 29">
              <a:extLst>
                <a:ext uri="{FF2B5EF4-FFF2-40B4-BE49-F238E27FC236}">
                  <a16:creationId xmlns:a16="http://schemas.microsoft.com/office/drawing/2014/main" id="{F19E438F-2DD9-0B75-F683-8EC8CAC44263}"/>
                </a:ext>
              </a:extLst>
            </p:cNvPr>
            <p:cNvGrpSpPr>
              <a:grpSpLocks/>
            </p:cNvGrpSpPr>
            <p:nvPr/>
          </p:nvGrpSpPr>
          <p:grpSpPr bwMode="auto">
            <a:xfrm>
              <a:off x="1478" y="32823"/>
              <a:ext cx="23481" cy="22244"/>
              <a:chOff x="1478" y="32823"/>
              <a:chExt cx="23481" cy="22244"/>
            </a:xfrm>
          </p:grpSpPr>
          <p:pic>
            <p:nvPicPr>
              <p:cNvPr id="35" name="Picture 34">
                <a:extLst>
                  <a:ext uri="{FF2B5EF4-FFF2-40B4-BE49-F238E27FC236}">
                    <a16:creationId xmlns:a16="http://schemas.microsoft.com/office/drawing/2014/main" id="{A1C460BE-6B41-CB5E-989E-C778AC01B3B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478" y="32823"/>
                <a:ext cx="23481" cy="22244"/>
              </a:xfrm>
              <a:prstGeom prst="rect">
                <a:avLst/>
              </a:prstGeom>
              <a:noFill/>
              <a:extLst>
                <a:ext uri="{909E8E84-426E-40DD-AFC4-6F175D3DCCD1}">
                  <a14:hiddenFill xmlns:a14="http://schemas.microsoft.com/office/drawing/2010/main">
                    <a:solidFill>
                      <a:srgbClr val="FFFFFF"/>
                    </a:solidFill>
                  </a14:hiddenFill>
                </a:ext>
              </a:extLst>
            </p:spPr>
          </p:pic>
          <p:sp>
            <p:nvSpPr>
              <p:cNvPr id="36" name="Rectangle 35">
                <a:extLst>
                  <a:ext uri="{FF2B5EF4-FFF2-40B4-BE49-F238E27FC236}">
                    <a16:creationId xmlns:a16="http://schemas.microsoft.com/office/drawing/2014/main" id="{F4C9C06A-3944-9D3F-BB6E-0492F74F6C3E}"/>
                  </a:ext>
                </a:extLst>
              </p:cNvPr>
              <p:cNvSpPr>
                <a:spLocks noChangeArrowheads="1"/>
              </p:cNvSpPr>
              <p:nvPr/>
            </p:nvSpPr>
            <p:spPr bwMode="auto">
              <a:xfrm>
                <a:off x="2777" y="34687"/>
                <a:ext cx="13869" cy="1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تقلل نسبة انتقال الموظفين</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31" name="Group 30">
              <a:extLst>
                <a:ext uri="{FF2B5EF4-FFF2-40B4-BE49-F238E27FC236}">
                  <a16:creationId xmlns:a16="http://schemas.microsoft.com/office/drawing/2014/main" id="{83FC1C9D-7DC3-ECF7-1C9D-1AFFA60C3502}"/>
                </a:ext>
              </a:extLst>
            </p:cNvPr>
            <p:cNvGrpSpPr>
              <a:grpSpLocks/>
            </p:cNvGrpSpPr>
            <p:nvPr/>
          </p:nvGrpSpPr>
          <p:grpSpPr bwMode="auto">
            <a:xfrm>
              <a:off x="-2907" y="9701"/>
              <a:ext cx="27809" cy="22244"/>
              <a:chOff x="-2907" y="9701"/>
              <a:chExt cx="27809" cy="22244"/>
            </a:xfrm>
          </p:grpSpPr>
          <p:pic>
            <p:nvPicPr>
              <p:cNvPr id="33" name="Picture 32">
                <a:extLst>
                  <a:ext uri="{FF2B5EF4-FFF2-40B4-BE49-F238E27FC236}">
                    <a16:creationId xmlns:a16="http://schemas.microsoft.com/office/drawing/2014/main" id="{5CDBE735-26EA-54A1-AE3E-3BD4DEA0BD5E}"/>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0" y="9701"/>
                <a:ext cx="24902" cy="22244"/>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a:extLst>
                  <a:ext uri="{FF2B5EF4-FFF2-40B4-BE49-F238E27FC236}">
                    <a16:creationId xmlns:a16="http://schemas.microsoft.com/office/drawing/2014/main" id="{6B252A28-B5BC-664E-C621-2B1F6B679F39}"/>
                  </a:ext>
                </a:extLst>
              </p:cNvPr>
              <p:cNvSpPr>
                <a:spLocks noChangeArrowheads="1"/>
              </p:cNvSpPr>
              <p:nvPr/>
            </p:nvSpPr>
            <p:spPr bwMode="auto">
              <a:xfrm>
                <a:off x="-2907" y="12443"/>
                <a:ext cx="23481" cy="16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2400" b="1" kern="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تؤدي إلى علامة تجارية قوية لصاحب العمل</a:t>
                </a:r>
                <a:endParaRPr lang="en-GB" sz="11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
          <p:nvSpPr>
            <p:cNvPr id="32" name="Rectangle 31">
              <a:extLst>
                <a:ext uri="{FF2B5EF4-FFF2-40B4-BE49-F238E27FC236}">
                  <a16:creationId xmlns:a16="http://schemas.microsoft.com/office/drawing/2014/main" id="{09F51CF9-FAA4-A28D-835F-3DD396AD2BD5}"/>
                </a:ext>
              </a:extLst>
            </p:cNvPr>
            <p:cNvSpPr>
              <a:spLocks noChangeArrowheads="1"/>
            </p:cNvSpPr>
            <p:nvPr/>
          </p:nvSpPr>
          <p:spPr bwMode="auto">
            <a:xfrm>
              <a:off x="20267" y="27942"/>
              <a:ext cx="24803" cy="115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2400" b="1" dirty="0">
                  <a:solidFill>
                    <a:srgbClr val="000000"/>
                  </a:solidFill>
                  <a:latin typeface="Times New Roman" panose="02020603050405020304" pitchFamily="18" charset="0"/>
                  <a:cs typeface="Sakkal Majalla" panose="02000000000000000000" pitchFamily="2" charset="-78"/>
                </a:rPr>
                <a:t>تحفيز الآخرين على النمو</a:t>
              </a:r>
              <a:endParaRPr lang="en-GB" sz="2400" b="1" dirty="0">
                <a:solidFill>
                  <a:srgbClr val="000000"/>
                </a:solidFill>
                <a:latin typeface="Times New Roman" panose="02020603050405020304" pitchFamily="18" charset="0"/>
                <a:cs typeface="Sakkal Majalla" panose="02000000000000000000" pitchFamily="2" charset="-78"/>
              </a:endParaRPr>
            </a:p>
          </p:txBody>
        </p:sp>
      </p:grpSp>
    </p:spTree>
    <p:extLst>
      <p:ext uri="{BB962C8B-B14F-4D97-AF65-F5344CB8AC3E}">
        <p14:creationId xmlns:p14="http://schemas.microsoft.com/office/powerpoint/2010/main" val="37447408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مبادئ إدارة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3" name="صورة 7">
            <a:extLst>
              <a:ext uri="{FF2B5EF4-FFF2-40B4-BE49-F238E27FC236}">
                <a16:creationId xmlns:a16="http://schemas.microsoft.com/office/drawing/2014/main" id="{D35F46E7-1698-D97E-A61E-AB15163B8C5B}"/>
              </a:ext>
            </a:extLst>
          </p:cNvPr>
          <p:cNvPicPr>
            <a:picLocks noChangeAspect="1"/>
          </p:cNvPicPr>
          <p:nvPr/>
        </p:nvPicPr>
        <p:blipFill>
          <a:blip r:embed="rId2"/>
          <a:stretch>
            <a:fillRect/>
          </a:stretch>
        </p:blipFill>
        <p:spPr>
          <a:xfrm>
            <a:off x="3812433" y="1897238"/>
            <a:ext cx="4567133" cy="4414435"/>
          </a:xfrm>
          <a:prstGeom prst="rect">
            <a:avLst/>
          </a:prstGeom>
        </p:spPr>
      </p:pic>
      <p:sp>
        <p:nvSpPr>
          <p:cNvPr id="7" name="TextBox 6">
            <a:extLst>
              <a:ext uri="{FF2B5EF4-FFF2-40B4-BE49-F238E27FC236}">
                <a16:creationId xmlns:a16="http://schemas.microsoft.com/office/drawing/2014/main" id="{07BBC6A1-E74A-2924-1636-9EBADEECFBEF}"/>
              </a:ext>
            </a:extLst>
          </p:cNvPr>
          <p:cNvSpPr txBox="1"/>
          <p:nvPr/>
        </p:nvSpPr>
        <p:spPr>
          <a:xfrm>
            <a:off x="1734457" y="838887"/>
            <a:ext cx="8723085"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حتى تبدأ في تبني استراتيجية لأداره المواهب فيجب عليك تبني مجموعة من المبادئ:</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0732661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مبادئ إدارة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C2F90557-40E0-2518-FFC1-9AA180E49C99}"/>
              </a:ext>
            </a:extLst>
          </p:cNvPr>
          <p:cNvSpPr txBox="1"/>
          <p:nvPr/>
        </p:nvSpPr>
        <p:spPr>
          <a:xfrm>
            <a:off x="4359770" y="735540"/>
            <a:ext cx="6097772"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إن الشركات الناجحة تلتزم بستة مبادئ رئيسية: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0" name="Group 9">
            <a:extLst>
              <a:ext uri="{FF2B5EF4-FFF2-40B4-BE49-F238E27FC236}">
                <a16:creationId xmlns:a16="http://schemas.microsoft.com/office/drawing/2014/main" id="{983E8D7E-1617-DCB3-D484-9B60758C9D1D}"/>
              </a:ext>
            </a:extLst>
          </p:cNvPr>
          <p:cNvGrpSpPr>
            <a:grpSpLocks/>
          </p:cNvGrpSpPr>
          <p:nvPr/>
        </p:nvGrpSpPr>
        <p:grpSpPr bwMode="auto">
          <a:xfrm>
            <a:off x="1513239" y="1724449"/>
            <a:ext cx="8505666" cy="3998365"/>
            <a:chOff x="-2538" y="-3122"/>
            <a:chExt cx="99565" cy="46814"/>
          </a:xfrm>
        </p:grpSpPr>
        <p:grpSp>
          <p:nvGrpSpPr>
            <p:cNvPr id="11" name="Group 10">
              <a:extLst>
                <a:ext uri="{FF2B5EF4-FFF2-40B4-BE49-F238E27FC236}">
                  <a16:creationId xmlns:a16="http://schemas.microsoft.com/office/drawing/2014/main" id="{9195B300-01CD-D118-AF19-FE732FF18F89}"/>
                </a:ext>
              </a:extLst>
            </p:cNvPr>
            <p:cNvGrpSpPr>
              <a:grpSpLocks noChangeAspect="1"/>
            </p:cNvGrpSpPr>
            <p:nvPr/>
          </p:nvGrpSpPr>
          <p:grpSpPr bwMode="auto">
            <a:xfrm>
              <a:off x="24699" y="4830"/>
              <a:ext cx="55797" cy="33232"/>
              <a:chOff x="24699" y="4830"/>
              <a:chExt cx="55797" cy="33232"/>
            </a:xfrm>
          </p:grpSpPr>
          <p:grpSp>
            <p:nvGrpSpPr>
              <p:cNvPr id="24" name="Group 23">
                <a:extLst>
                  <a:ext uri="{FF2B5EF4-FFF2-40B4-BE49-F238E27FC236}">
                    <a16:creationId xmlns:a16="http://schemas.microsoft.com/office/drawing/2014/main" id="{47B5F2B5-75D3-4DAB-A98F-C4D4503A13AE}"/>
                  </a:ext>
                </a:extLst>
              </p:cNvPr>
              <p:cNvGrpSpPr>
                <a:grpSpLocks noChangeAspect="1"/>
              </p:cNvGrpSpPr>
              <p:nvPr/>
            </p:nvGrpSpPr>
            <p:grpSpPr bwMode="auto">
              <a:xfrm>
                <a:off x="24699" y="4830"/>
                <a:ext cx="55797" cy="33232"/>
                <a:chOff x="24699" y="4829"/>
                <a:chExt cx="33029" cy="19671"/>
              </a:xfrm>
            </p:grpSpPr>
            <p:sp>
              <p:nvSpPr>
                <p:cNvPr id="30" name="Shape">
                  <a:extLst>
                    <a:ext uri="{FF2B5EF4-FFF2-40B4-BE49-F238E27FC236}">
                      <a16:creationId xmlns:a16="http://schemas.microsoft.com/office/drawing/2014/main" id="{F70709B6-C6F1-CB45-404E-84088F430387}"/>
                    </a:ext>
                  </a:extLst>
                </p:cNvPr>
                <p:cNvSpPr>
                  <a:spLocks/>
                </p:cNvSpPr>
                <p:nvPr/>
              </p:nvSpPr>
              <p:spPr bwMode="auto">
                <a:xfrm>
                  <a:off x="41528" y="17601"/>
                  <a:ext cx="16200" cy="6899"/>
                </a:xfrm>
                <a:custGeom>
                  <a:avLst/>
                  <a:gdLst>
                    <a:gd name="T0" fmla="*/ 810006 w 21600"/>
                    <a:gd name="T1" fmla="*/ 344933 h 21600"/>
                    <a:gd name="T2" fmla="*/ 810006 w 21600"/>
                    <a:gd name="T3" fmla="*/ 344933 h 21600"/>
                    <a:gd name="T4" fmla="*/ 810006 w 21600"/>
                    <a:gd name="T5" fmla="*/ 344933 h 21600"/>
                    <a:gd name="T6" fmla="*/ 810006 w 21600"/>
                    <a:gd name="T7" fmla="*/ 34493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0209" y="7842"/>
                      </a:moveTo>
                      <a:cubicBezTo>
                        <a:pt x="7830" y="11901"/>
                        <a:pt x="5561" y="14204"/>
                        <a:pt x="3646" y="14498"/>
                      </a:cubicBezTo>
                      <a:cubicBezTo>
                        <a:pt x="3500" y="14522"/>
                        <a:pt x="3356" y="14530"/>
                        <a:pt x="3214" y="14530"/>
                      </a:cubicBezTo>
                      <a:cubicBezTo>
                        <a:pt x="1915" y="14530"/>
                        <a:pt x="823" y="13583"/>
                        <a:pt x="0" y="11750"/>
                      </a:cubicBezTo>
                      <a:cubicBezTo>
                        <a:pt x="520" y="17870"/>
                        <a:pt x="3764" y="21600"/>
                        <a:pt x="8729" y="21600"/>
                      </a:cubicBezTo>
                      <a:cubicBezTo>
                        <a:pt x="15108" y="21600"/>
                        <a:pt x="20460" y="12120"/>
                        <a:pt x="21600" y="9953"/>
                      </a:cubicBezTo>
                      <a:cubicBezTo>
                        <a:pt x="20797" y="8343"/>
                        <a:pt x="17821" y="2811"/>
                        <a:pt x="13643" y="0"/>
                      </a:cubicBezTo>
                      <a:cubicBezTo>
                        <a:pt x="12691" y="2827"/>
                        <a:pt x="11557" y="5543"/>
                        <a:pt x="10209" y="7842"/>
                      </a:cubicBezTo>
                      <a:close/>
                    </a:path>
                  </a:pathLst>
                </a:custGeom>
                <a:solidFill>
                  <a:srgbClr val="ED7D31"/>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sp>
              <p:nvSpPr>
                <p:cNvPr id="31" name="Shape">
                  <a:extLst>
                    <a:ext uri="{FF2B5EF4-FFF2-40B4-BE49-F238E27FC236}">
                      <a16:creationId xmlns:a16="http://schemas.microsoft.com/office/drawing/2014/main" id="{D3FEAC19-642E-0772-249A-0885A2580A1B}"/>
                    </a:ext>
                  </a:extLst>
                </p:cNvPr>
                <p:cNvSpPr>
                  <a:spLocks/>
                </p:cNvSpPr>
                <p:nvPr/>
              </p:nvSpPr>
              <p:spPr bwMode="auto">
                <a:xfrm>
                  <a:off x="41782" y="10997"/>
                  <a:ext cx="12770" cy="10783"/>
                </a:xfrm>
                <a:custGeom>
                  <a:avLst/>
                  <a:gdLst>
                    <a:gd name="T0" fmla="*/ 638493 w 21600"/>
                    <a:gd name="T1" fmla="*/ 539160 h 21490"/>
                    <a:gd name="T2" fmla="*/ 638493 w 21600"/>
                    <a:gd name="T3" fmla="*/ 539160 h 21490"/>
                    <a:gd name="T4" fmla="*/ 638493 w 21600"/>
                    <a:gd name="T5" fmla="*/ 539160 h 21490"/>
                    <a:gd name="T6" fmla="*/ 638493 w 21600"/>
                    <a:gd name="T7" fmla="*/ 539160 h 2149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490" extrusionOk="0">
                      <a:moveTo>
                        <a:pt x="4101" y="21471"/>
                      </a:moveTo>
                      <a:cubicBezTo>
                        <a:pt x="6408" y="21291"/>
                        <a:pt x="9171" y="19876"/>
                        <a:pt x="12090" y="17378"/>
                      </a:cubicBezTo>
                      <a:cubicBezTo>
                        <a:pt x="13669" y="16027"/>
                        <a:pt x="15009" y="14442"/>
                        <a:pt x="16146" y="12787"/>
                      </a:cubicBezTo>
                      <a:cubicBezTo>
                        <a:pt x="16221" y="12676"/>
                        <a:pt x="16296" y="12567"/>
                        <a:pt x="16369" y="12455"/>
                      </a:cubicBezTo>
                      <a:cubicBezTo>
                        <a:pt x="16440" y="12349"/>
                        <a:pt x="16511" y="12243"/>
                        <a:pt x="16580" y="12134"/>
                      </a:cubicBezTo>
                      <a:cubicBezTo>
                        <a:pt x="19841" y="7100"/>
                        <a:pt x="21252" y="1610"/>
                        <a:pt x="21600" y="73"/>
                      </a:cubicBezTo>
                      <a:cubicBezTo>
                        <a:pt x="21243" y="40"/>
                        <a:pt x="20635" y="0"/>
                        <a:pt x="19841" y="0"/>
                      </a:cubicBezTo>
                      <a:cubicBezTo>
                        <a:pt x="17662" y="0"/>
                        <a:pt x="14066" y="311"/>
                        <a:pt x="10273" y="1939"/>
                      </a:cubicBezTo>
                      <a:cubicBezTo>
                        <a:pt x="10195" y="4227"/>
                        <a:pt x="9892" y="6621"/>
                        <a:pt x="9239" y="8990"/>
                      </a:cubicBezTo>
                      <a:cubicBezTo>
                        <a:pt x="9018" y="9790"/>
                        <a:pt x="8782" y="10549"/>
                        <a:pt x="8530" y="11271"/>
                      </a:cubicBezTo>
                      <a:cubicBezTo>
                        <a:pt x="8485" y="11402"/>
                        <a:pt x="8438" y="11534"/>
                        <a:pt x="8391" y="11661"/>
                      </a:cubicBezTo>
                      <a:cubicBezTo>
                        <a:pt x="8341" y="11795"/>
                        <a:pt x="8294" y="11929"/>
                        <a:pt x="8245" y="12058"/>
                      </a:cubicBezTo>
                      <a:cubicBezTo>
                        <a:pt x="6305" y="17168"/>
                        <a:pt x="3594" y="20028"/>
                        <a:pt x="696" y="20028"/>
                      </a:cubicBezTo>
                      <a:cubicBezTo>
                        <a:pt x="466" y="20028"/>
                        <a:pt x="234" y="20005"/>
                        <a:pt x="0" y="19970"/>
                      </a:cubicBezTo>
                      <a:cubicBezTo>
                        <a:pt x="1029" y="21086"/>
                        <a:pt x="2427" y="21600"/>
                        <a:pt x="4101" y="21471"/>
                      </a:cubicBezTo>
                      <a:close/>
                    </a:path>
                  </a:pathLst>
                </a:custGeom>
                <a:solidFill>
                  <a:srgbClr val="4472C4"/>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sp>
              <p:nvSpPr>
                <p:cNvPr id="32" name="Shape">
                  <a:extLst>
                    <a:ext uri="{FF2B5EF4-FFF2-40B4-BE49-F238E27FC236}">
                      <a16:creationId xmlns:a16="http://schemas.microsoft.com/office/drawing/2014/main" id="{EF0ACEB7-BFD3-D434-F6EA-16BFAD98561F}"/>
                    </a:ext>
                  </a:extLst>
                </p:cNvPr>
                <p:cNvSpPr>
                  <a:spLocks/>
                </p:cNvSpPr>
                <p:nvPr/>
              </p:nvSpPr>
              <p:spPr bwMode="auto">
                <a:xfrm>
                  <a:off x="41463" y="4829"/>
                  <a:ext cx="6026" cy="15603"/>
                </a:xfrm>
                <a:custGeom>
                  <a:avLst/>
                  <a:gdLst>
                    <a:gd name="T0" fmla="*/ 301329 w 21349"/>
                    <a:gd name="T1" fmla="*/ 780154 h 21362"/>
                    <a:gd name="T2" fmla="*/ 301329 w 21349"/>
                    <a:gd name="T3" fmla="*/ 780154 h 21362"/>
                    <a:gd name="T4" fmla="*/ 301329 w 21349"/>
                    <a:gd name="T5" fmla="*/ 780154 h 21362"/>
                    <a:gd name="T6" fmla="*/ 301329 w 21349"/>
                    <a:gd name="T7" fmla="*/ 780154 h 2136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349" h="21362" extrusionOk="0">
                      <a:moveTo>
                        <a:pt x="7851" y="17088"/>
                      </a:moveTo>
                      <a:cubicBezTo>
                        <a:pt x="7819" y="17192"/>
                        <a:pt x="7788" y="17295"/>
                        <a:pt x="7747" y="17396"/>
                      </a:cubicBezTo>
                      <a:cubicBezTo>
                        <a:pt x="7055" y="19239"/>
                        <a:pt x="4917" y="20605"/>
                        <a:pt x="1431" y="21336"/>
                      </a:cubicBezTo>
                      <a:cubicBezTo>
                        <a:pt x="7221" y="21600"/>
                        <a:pt x="12782" y="19830"/>
                        <a:pt x="16835" y="16476"/>
                      </a:cubicBezTo>
                      <a:cubicBezTo>
                        <a:pt x="16948" y="16384"/>
                        <a:pt x="17056" y="16290"/>
                        <a:pt x="17164" y="16196"/>
                      </a:cubicBezTo>
                      <a:cubicBezTo>
                        <a:pt x="17267" y="16106"/>
                        <a:pt x="17371" y="16015"/>
                        <a:pt x="17474" y="15925"/>
                      </a:cubicBezTo>
                      <a:cubicBezTo>
                        <a:pt x="18091" y="15368"/>
                        <a:pt x="18667" y="14776"/>
                        <a:pt x="19197" y="14143"/>
                      </a:cubicBezTo>
                      <a:cubicBezTo>
                        <a:pt x="20462" y="12639"/>
                        <a:pt x="21078" y="11121"/>
                        <a:pt x="21276" y="9660"/>
                      </a:cubicBezTo>
                      <a:cubicBezTo>
                        <a:pt x="21290" y="9563"/>
                        <a:pt x="21303" y="9466"/>
                        <a:pt x="21312" y="9368"/>
                      </a:cubicBezTo>
                      <a:cubicBezTo>
                        <a:pt x="21321" y="9276"/>
                        <a:pt x="21330" y="9184"/>
                        <a:pt x="21335" y="9092"/>
                      </a:cubicBezTo>
                      <a:cubicBezTo>
                        <a:pt x="21600" y="4741"/>
                        <a:pt x="18253" y="1021"/>
                        <a:pt x="17240" y="0"/>
                      </a:cubicBezTo>
                      <a:cubicBezTo>
                        <a:pt x="14847" y="567"/>
                        <a:pt x="6452" y="2725"/>
                        <a:pt x="0" y="6426"/>
                      </a:cubicBezTo>
                      <a:cubicBezTo>
                        <a:pt x="2259" y="7736"/>
                        <a:pt x="4247" y="9210"/>
                        <a:pt x="5615" y="10837"/>
                      </a:cubicBezTo>
                      <a:cubicBezTo>
                        <a:pt x="6078" y="11387"/>
                        <a:pt x="6470" y="11922"/>
                        <a:pt x="6794" y="12440"/>
                      </a:cubicBezTo>
                      <a:cubicBezTo>
                        <a:pt x="6852" y="12536"/>
                        <a:pt x="6911" y="12632"/>
                        <a:pt x="6965" y="12726"/>
                      </a:cubicBezTo>
                      <a:cubicBezTo>
                        <a:pt x="7023" y="12823"/>
                        <a:pt x="7077" y="12920"/>
                        <a:pt x="7131" y="13018"/>
                      </a:cubicBezTo>
                      <a:cubicBezTo>
                        <a:pt x="7891" y="14410"/>
                        <a:pt x="8152" y="15681"/>
                        <a:pt x="7927" y="16799"/>
                      </a:cubicBezTo>
                      <a:cubicBezTo>
                        <a:pt x="7905" y="16899"/>
                        <a:pt x="7878" y="16992"/>
                        <a:pt x="7851" y="17088"/>
                      </a:cubicBezTo>
                      <a:close/>
                    </a:path>
                  </a:pathLst>
                </a:custGeom>
                <a:solidFill>
                  <a:srgbClr val="70AD47"/>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sp>
              <p:nvSpPr>
                <p:cNvPr id="33" name="Shape">
                  <a:extLst>
                    <a:ext uri="{FF2B5EF4-FFF2-40B4-BE49-F238E27FC236}">
                      <a16:creationId xmlns:a16="http://schemas.microsoft.com/office/drawing/2014/main" id="{26CAA235-C8FE-5556-CD81-9C088F6732A9}"/>
                    </a:ext>
                  </a:extLst>
                </p:cNvPr>
                <p:cNvSpPr>
                  <a:spLocks/>
                </p:cNvSpPr>
                <p:nvPr/>
              </p:nvSpPr>
              <p:spPr bwMode="auto">
                <a:xfrm>
                  <a:off x="34859" y="4829"/>
                  <a:ext cx="8367" cy="15230"/>
                </a:xfrm>
                <a:custGeom>
                  <a:avLst/>
                  <a:gdLst>
                    <a:gd name="T0" fmla="*/ 418378 w 21216"/>
                    <a:gd name="T1" fmla="*/ 761493 h 21600"/>
                    <a:gd name="T2" fmla="*/ 418378 w 21216"/>
                    <a:gd name="T3" fmla="*/ 761493 h 21600"/>
                    <a:gd name="T4" fmla="*/ 418378 w 21216"/>
                    <a:gd name="T5" fmla="*/ 761493 h 21600"/>
                    <a:gd name="T6" fmla="*/ 418378 w 21216"/>
                    <a:gd name="T7" fmla="*/ 76149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16" h="21600" extrusionOk="0">
                      <a:moveTo>
                        <a:pt x="20932" y="18316"/>
                      </a:moveTo>
                      <a:cubicBezTo>
                        <a:pt x="20970" y="18205"/>
                        <a:pt x="21006" y="18089"/>
                        <a:pt x="21038" y="17974"/>
                      </a:cubicBezTo>
                      <a:cubicBezTo>
                        <a:pt x="21067" y="17870"/>
                        <a:pt x="21089" y="17763"/>
                        <a:pt x="21112" y="17657"/>
                      </a:cubicBezTo>
                      <a:cubicBezTo>
                        <a:pt x="21331" y="16562"/>
                        <a:pt x="21205" y="15299"/>
                        <a:pt x="20722" y="13902"/>
                      </a:cubicBezTo>
                      <a:cubicBezTo>
                        <a:pt x="20687" y="13799"/>
                        <a:pt x="20648" y="13695"/>
                        <a:pt x="20606" y="13590"/>
                      </a:cubicBezTo>
                      <a:cubicBezTo>
                        <a:pt x="20568" y="13489"/>
                        <a:pt x="20529" y="13388"/>
                        <a:pt x="20487" y="13287"/>
                      </a:cubicBezTo>
                      <a:cubicBezTo>
                        <a:pt x="20239" y="12677"/>
                        <a:pt x="19927" y="12045"/>
                        <a:pt x="19547" y="11391"/>
                      </a:cubicBezTo>
                      <a:cubicBezTo>
                        <a:pt x="18642" y="9835"/>
                        <a:pt x="17348" y="8417"/>
                        <a:pt x="15870" y="7147"/>
                      </a:cubicBezTo>
                      <a:cubicBezTo>
                        <a:pt x="15770" y="7063"/>
                        <a:pt x="15670" y="6978"/>
                        <a:pt x="15570" y="6895"/>
                      </a:cubicBezTo>
                      <a:cubicBezTo>
                        <a:pt x="15474" y="6816"/>
                        <a:pt x="15377" y="6736"/>
                        <a:pt x="15281" y="6657"/>
                      </a:cubicBezTo>
                      <a:cubicBezTo>
                        <a:pt x="10698" y="2950"/>
                        <a:pt x="4712" y="618"/>
                        <a:pt x="3012" y="0"/>
                      </a:cubicBezTo>
                      <a:cubicBezTo>
                        <a:pt x="2246" y="1037"/>
                        <a:pt x="-269" y="4824"/>
                        <a:pt x="24" y="9444"/>
                      </a:cubicBezTo>
                      <a:cubicBezTo>
                        <a:pt x="2758" y="10009"/>
                        <a:pt x="5514" y="10777"/>
                        <a:pt x="8077" y="11818"/>
                      </a:cubicBezTo>
                      <a:cubicBezTo>
                        <a:pt x="8940" y="12169"/>
                        <a:pt x="9752" y="12524"/>
                        <a:pt x="10508" y="12884"/>
                      </a:cubicBezTo>
                      <a:cubicBezTo>
                        <a:pt x="10647" y="12951"/>
                        <a:pt x="10782" y="13015"/>
                        <a:pt x="10917" y="13082"/>
                      </a:cubicBezTo>
                      <a:cubicBezTo>
                        <a:pt x="11056" y="13151"/>
                        <a:pt x="11198" y="13219"/>
                        <a:pt x="11333" y="13287"/>
                      </a:cubicBezTo>
                      <a:cubicBezTo>
                        <a:pt x="13278" y="14269"/>
                        <a:pt x="14817" y="15271"/>
                        <a:pt x="15908" y="16263"/>
                      </a:cubicBezTo>
                      <a:cubicBezTo>
                        <a:pt x="16005" y="16349"/>
                        <a:pt x="16098" y="16438"/>
                        <a:pt x="16185" y="16524"/>
                      </a:cubicBezTo>
                      <a:cubicBezTo>
                        <a:pt x="16282" y="16618"/>
                        <a:pt x="16375" y="16712"/>
                        <a:pt x="16462" y="16803"/>
                      </a:cubicBezTo>
                      <a:cubicBezTo>
                        <a:pt x="16688" y="17045"/>
                        <a:pt x="16887" y="17286"/>
                        <a:pt x="17058" y="17526"/>
                      </a:cubicBezTo>
                      <a:cubicBezTo>
                        <a:pt x="17412" y="18021"/>
                        <a:pt x="17644" y="18507"/>
                        <a:pt x="17760" y="18981"/>
                      </a:cubicBezTo>
                      <a:cubicBezTo>
                        <a:pt x="17789" y="19104"/>
                        <a:pt x="17815" y="19226"/>
                        <a:pt x="17828" y="19348"/>
                      </a:cubicBezTo>
                      <a:cubicBezTo>
                        <a:pt x="17844" y="19485"/>
                        <a:pt x="17853" y="19620"/>
                        <a:pt x="17850" y="19754"/>
                      </a:cubicBezTo>
                      <a:cubicBezTo>
                        <a:pt x="17831" y="20404"/>
                        <a:pt x="17573" y="21022"/>
                        <a:pt x="17084" y="21600"/>
                      </a:cubicBezTo>
                      <a:cubicBezTo>
                        <a:pt x="19100" y="20968"/>
                        <a:pt x="20394" y="19837"/>
                        <a:pt x="20932" y="18316"/>
                      </a:cubicBezTo>
                      <a:close/>
                    </a:path>
                  </a:pathLst>
                </a:custGeom>
                <a:solidFill>
                  <a:srgbClr val="5B9BD5"/>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sp>
              <p:nvSpPr>
                <p:cNvPr id="34" name="Shape">
                  <a:extLst>
                    <a:ext uri="{FF2B5EF4-FFF2-40B4-BE49-F238E27FC236}">
                      <a16:creationId xmlns:a16="http://schemas.microsoft.com/office/drawing/2014/main" id="{FFE0F27B-70EC-137D-F79D-7C426159C146}"/>
                    </a:ext>
                  </a:extLst>
                </p:cNvPr>
                <p:cNvSpPr>
                  <a:spLocks/>
                </p:cNvSpPr>
                <p:nvPr/>
              </p:nvSpPr>
              <p:spPr bwMode="auto">
                <a:xfrm>
                  <a:off x="27874" y="10867"/>
                  <a:ext cx="13694" cy="9074"/>
                </a:xfrm>
                <a:custGeom>
                  <a:avLst/>
                  <a:gdLst>
                    <a:gd name="T0" fmla="*/ 684712 w 21596"/>
                    <a:gd name="T1" fmla="*/ 453721 h 21409"/>
                    <a:gd name="T2" fmla="*/ 684712 w 21596"/>
                    <a:gd name="T3" fmla="*/ 453721 h 21409"/>
                    <a:gd name="T4" fmla="*/ 684712 w 21596"/>
                    <a:gd name="T5" fmla="*/ 453721 h 21409"/>
                    <a:gd name="T6" fmla="*/ 684712 w 21596"/>
                    <a:gd name="T7" fmla="*/ 453721 h 2140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96" h="21409" extrusionOk="0">
                      <a:moveTo>
                        <a:pt x="21594" y="18503"/>
                      </a:moveTo>
                      <a:cubicBezTo>
                        <a:pt x="21576" y="17349"/>
                        <a:pt x="21370" y="16139"/>
                        <a:pt x="20985" y="14895"/>
                      </a:cubicBezTo>
                      <a:cubicBezTo>
                        <a:pt x="20931" y="14721"/>
                        <a:pt x="20875" y="14551"/>
                        <a:pt x="20815" y="14377"/>
                      </a:cubicBezTo>
                      <a:cubicBezTo>
                        <a:pt x="20759" y="14218"/>
                        <a:pt x="20701" y="14056"/>
                        <a:pt x="20641" y="13894"/>
                      </a:cubicBezTo>
                      <a:cubicBezTo>
                        <a:pt x="20036" y="12306"/>
                        <a:pt x="19147" y="10679"/>
                        <a:pt x="17995" y="9067"/>
                      </a:cubicBezTo>
                      <a:cubicBezTo>
                        <a:pt x="17909" y="8948"/>
                        <a:pt x="17821" y="8831"/>
                        <a:pt x="17735" y="8711"/>
                      </a:cubicBezTo>
                      <a:cubicBezTo>
                        <a:pt x="17651" y="8597"/>
                        <a:pt x="17566" y="8483"/>
                        <a:pt x="17478" y="8369"/>
                      </a:cubicBezTo>
                      <a:cubicBezTo>
                        <a:pt x="16954" y="7683"/>
                        <a:pt x="16383" y="7003"/>
                        <a:pt x="15764" y="6329"/>
                      </a:cubicBezTo>
                      <a:cubicBezTo>
                        <a:pt x="14292" y="4729"/>
                        <a:pt x="12714" y="3530"/>
                        <a:pt x="11141" y="2628"/>
                      </a:cubicBezTo>
                      <a:cubicBezTo>
                        <a:pt x="11035" y="2569"/>
                        <a:pt x="10931" y="2509"/>
                        <a:pt x="10825" y="2452"/>
                      </a:cubicBezTo>
                      <a:cubicBezTo>
                        <a:pt x="10725" y="2398"/>
                        <a:pt x="10625" y="2344"/>
                        <a:pt x="10525" y="2290"/>
                      </a:cubicBezTo>
                      <a:cubicBezTo>
                        <a:pt x="5796" y="-191"/>
                        <a:pt x="1260" y="-56"/>
                        <a:pt x="0" y="43"/>
                      </a:cubicBezTo>
                      <a:cubicBezTo>
                        <a:pt x="292" y="1858"/>
                        <a:pt x="1502" y="8327"/>
                        <a:pt x="4668" y="14389"/>
                      </a:cubicBezTo>
                      <a:cubicBezTo>
                        <a:pt x="6413" y="13655"/>
                        <a:pt x="8302" y="13178"/>
                        <a:pt x="10272" y="13178"/>
                      </a:cubicBezTo>
                      <a:cubicBezTo>
                        <a:pt x="10935" y="13178"/>
                        <a:pt x="11576" y="13214"/>
                        <a:pt x="12193" y="13283"/>
                      </a:cubicBezTo>
                      <a:cubicBezTo>
                        <a:pt x="12305" y="13295"/>
                        <a:pt x="12415" y="13313"/>
                        <a:pt x="12527" y="13325"/>
                      </a:cubicBezTo>
                      <a:cubicBezTo>
                        <a:pt x="12642" y="13340"/>
                        <a:pt x="12756" y="13355"/>
                        <a:pt x="12870" y="13373"/>
                      </a:cubicBezTo>
                      <a:cubicBezTo>
                        <a:pt x="14492" y="13628"/>
                        <a:pt x="15924" y="14137"/>
                        <a:pt x="17124" y="14877"/>
                      </a:cubicBezTo>
                      <a:cubicBezTo>
                        <a:pt x="17226" y="14940"/>
                        <a:pt x="17330" y="15006"/>
                        <a:pt x="17428" y="15072"/>
                      </a:cubicBezTo>
                      <a:cubicBezTo>
                        <a:pt x="17536" y="15147"/>
                        <a:pt x="17645" y="15219"/>
                        <a:pt x="17751" y="15297"/>
                      </a:cubicBezTo>
                      <a:cubicBezTo>
                        <a:pt x="18023" y="15497"/>
                        <a:pt x="18281" y="15713"/>
                        <a:pt x="18524" y="15944"/>
                      </a:cubicBezTo>
                      <a:cubicBezTo>
                        <a:pt x="19028" y="16420"/>
                        <a:pt x="19463" y="16951"/>
                        <a:pt x="19834" y="17526"/>
                      </a:cubicBezTo>
                      <a:cubicBezTo>
                        <a:pt x="19928" y="17673"/>
                        <a:pt x="20018" y="17822"/>
                        <a:pt x="20104" y="17975"/>
                      </a:cubicBezTo>
                      <a:cubicBezTo>
                        <a:pt x="20202" y="18149"/>
                        <a:pt x="20294" y="18329"/>
                        <a:pt x="20380" y="18509"/>
                      </a:cubicBezTo>
                      <a:cubicBezTo>
                        <a:pt x="20637" y="19054"/>
                        <a:pt x="20837" y="19632"/>
                        <a:pt x="20985" y="20237"/>
                      </a:cubicBezTo>
                      <a:cubicBezTo>
                        <a:pt x="21047" y="20492"/>
                        <a:pt x="21099" y="20756"/>
                        <a:pt x="21143" y="21019"/>
                      </a:cubicBezTo>
                      <a:cubicBezTo>
                        <a:pt x="21163" y="21148"/>
                        <a:pt x="21183" y="21277"/>
                        <a:pt x="21199" y="21409"/>
                      </a:cubicBezTo>
                      <a:cubicBezTo>
                        <a:pt x="21394" y="20780"/>
                        <a:pt x="21518" y="20121"/>
                        <a:pt x="21568" y="19434"/>
                      </a:cubicBezTo>
                      <a:cubicBezTo>
                        <a:pt x="21590" y="19132"/>
                        <a:pt x="21600" y="18820"/>
                        <a:pt x="21594" y="18503"/>
                      </a:cubicBezTo>
                      <a:close/>
                    </a:path>
                  </a:pathLst>
                </a:custGeom>
                <a:solidFill>
                  <a:srgbClr val="A5A5A5"/>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sp>
              <p:nvSpPr>
                <p:cNvPr id="35" name="Shape">
                  <a:extLst>
                    <a:ext uri="{FF2B5EF4-FFF2-40B4-BE49-F238E27FC236}">
                      <a16:creationId xmlns:a16="http://schemas.microsoft.com/office/drawing/2014/main" id="{41009AF2-5952-6D0E-C32F-DBDDDFF5453A}"/>
                    </a:ext>
                  </a:extLst>
                </p:cNvPr>
                <p:cNvSpPr>
                  <a:spLocks/>
                </p:cNvSpPr>
                <p:nvPr/>
              </p:nvSpPr>
              <p:spPr bwMode="auto">
                <a:xfrm>
                  <a:off x="24699" y="16966"/>
                  <a:ext cx="16257" cy="7432"/>
                </a:xfrm>
                <a:custGeom>
                  <a:avLst/>
                  <a:gdLst>
                    <a:gd name="T0" fmla="*/ 812864 w 21600"/>
                    <a:gd name="T1" fmla="*/ 371603 h 21600"/>
                    <a:gd name="T2" fmla="*/ 812864 w 21600"/>
                    <a:gd name="T3" fmla="*/ 371603 h 21600"/>
                    <a:gd name="T4" fmla="*/ 812864 w 21600"/>
                    <a:gd name="T5" fmla="*/ 371603 h 21600"/>
                    <a:gd name="T6" fmla="*/ 812864 w 21600"/>
                    <a:gd name="T7" fmla="*/ 371603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1598" y="10601"/>
                      </a:moveTo>
                      <a:cubicBezTo>
                        <a:pt x="21598" y="10531"/>
                        <a:pt x="21597" y="10460"/>
                        <a:pt x="21595" y="10390"/>
                      </a:cubicBezTo>
                      <a:cubicBezTo>
                        <a:pt x="21592" y="10254"/>
                        <a:pt x="21586" y="10117"/>
                        <a:pt x="21581" y="9981"/>
                      </a:cubicBezTo>
                      <a:cubicBezTo>
                        <a:pt x="21580" y="9933"/>
                        <a:pt x="21578" y="9885"/>
                        <a:pt x="21575" y="9837"/>
                      </a:cubicBezTo>
                      <a:cubicBezTo>
                        <a:pt x="21519" y="8759"/>
                        <a:pt x="21367" y="7748"/>
                        <a:pt x="21126" y="6810"/>
                      </a:cubicBezTo>
                      <a:cubicBezTo>
                        <a:pt x="21040" y="6478"/>
                        <a:pt x="20944" y="6157"/>
                        <a:pt x="20836" y="5843"/>
                      </a:cubicBezTo>
                      <a:cubicBezTo>
                        <a:pt x="20500" y="4872"/>
                        <a:pt x="20056" y="3997"/>
                        <a:pt x="19509" y="3241"/>
                      </a:cubicBezTo>
                      <a:cubicBezTo>
                        <a:pt x="19417" y="3112"/>
                        <a:pt x="19322" y="2990"/>
                        <a:pt x="19223" y="2868"/>
                      </a:cubicBezTo>
                      <a:cubicBezTo>
                        <a:pt x="19130" y="2754"/>
                        <a:pt x="19034" y="2643"/>
                        <a:pt x="18934" y="2536"/>
                      </a:cubicBezTo>
                      <a:cubicBezTo>
                        <a:pt x="18846" y="2440"/>
                        <a:pt x="18755" y="2347"/>
                        <a:pt x="18664" y="2255"/>
                      </a:cubicBezTo>
                      <a:cubicBezTo>
                        <a:pt x="17719" y="1318"/>
                        <a:pt x="16570" y="661"/>
                        <a:pt x="15254" y="306"/>
                      </a:cubicBezTo>
                      <a:cubicBezTo>
                        <a:pt x="15156" y="281"/>
                        <a:pt x="15056" y="255"/>
                        <a:pt x="14957" y="233"/>
                      </a:cubicBezTo>
                      <a:cubicBezTo>
                        <a:pt x="14862" y="210"/>
                        <a:pt x="14766" y="192"/>
                        <a:pt x="14668" y="173"/>
                      </a:cubicBezTo>
                      <a:cubicBezTo>
                        <a:pt x="14083" y="59"/>
                        <a:pt x="13469" y="0"/>
                        <a:pt x="12826" y="0"/>
                      </a:cubicBezTo>
                      <a:cubicBezTo>
                        <a:pt x="11292" y="0"/>
                        <a:pt x="9819" y="513"/>
                        <a:pt x="8449" y="1321"/>
                      </a:cubicBezTo>
                      <a:cubicBezTo>
                        <a:pt x="8358" y="1377"/>
                        <a:pt x="8266" y="1428"/>
                        <a:pt x="8175" y="1488"/>
                      </a:cubicBezTo>
                      <a:cubicBezTo>
                        <a:pt x="8089" y="1543"/>
                        <a:pt x="8003" y="1598"/>
                        <a:pt x="7917" y="1654"/>
                      </a:cubicBezTo>
                      <a:cubicBezTo>
                        <a:pt x="3871" y="4300"/>
                        <a:pt x="825" y="9353"/>
                        <a:pt x="0" y="10815"/>
                      </a:cubicBezTo>
                      <a:cubicBezTo>
                        <a:pt x="1087" y="12845"/>
                        <a:pt x="6167" y="21600"/>
                        <a:pt x="12826" y="21600"/>
                      </a:cubicBezTo>
                      <a:cubicBezTo>
                        <a:pt x="12826" y="21600"/>
                        <a:pt x="12827" y="21600"/>
                        <a:pt x="12827" y="21600"/>
                      </a:cubicBezTo>
                      <a:cubicBezTo>
                        <a:pt x="17773" y="21600"/>
                        <a:pt x="21004" y="18141"/>
                        <a:pt x="21524" y="12461"/>
                      </a:cubicBezTo>
                      <a:cubicBezTo>
                        <a:pt x="21551" y="12162"/>
                        <a:pt x="21571" y="11856"/>
                        <a:pt x="21583" y="11546"/>
                      </a:cubicBezTo>
                      <a:cubicBezTo>
                        <a:pt x="21583" y="11538"/>
                        <a:pt x="21583" y="11531"/>
                        <a:pt x="21585" y="11523"/>
                      </a:cubicBezTo>
                      <a:cubicBezTo>
                        <a:pt x="21588" y="11413"/>
                        <a:pt x="21592" y="11302"/>
                        <a:pt x="21593" y="11188"/>
                      </a:cubicBezTo>
                      <a:cubicBezTo>
                        <a:pt x="21595" y="11114"/>
                        <a:pt x="21597" y="11040"/>
                        <a:pt x="21597" y="10966"/>
                      </a:cubicBezTo>
                      <a:cubicBezTo>
                        <a:pt x="21597" y="10966"/>
                        <a:pt x="21597" y="10966"/>
                        <a:pt x="21597" y="10966"/>
                      </a:cubicBezTo>
                      <a:cubicBezTo>
                        <a:pt x="21597" y="10911"/>
                        <a:pt x="21600" y="10859"/>
                        <a:pt x="21600" y="10804"/>
                      </a:cubicBezTo>
                      <a:cubicBezTo>
                        <a:pt x="21600" y="10741"/>
                        <a:pt x="21598" y="10682"/>
                        <a:pt x="21597" y="10623"/>
                      </a:cubicBezTo>
                      <a:cubicBezTo>
                        <a:pt x="21598" y="10615"/>
                        <a:pt x="21598" y="10608"/>
                        <a:pt x="21598" y="10601"/>
                      </a:cubicBezTo>
                      <a:close/>
                    </a:path>
                  </a:pathLst>
                </a:custGeom>
                <a:solidFill>
                  <a:srgbClr val="FFC000"/>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grpSp>
          <p:sp>
            <p:nvSpPr>
              <p:cNvPr id="25" name="Freeform: Shape 24">
                <a:extLst>
                  <a:ext uri="{FF2B5EF4-FFF2-40B4-BE49-F238E27FC236}">
                    <a16:creationId xmlns:a16="http://schemas.microsoft.com/office/drawing/2014/main" id="{1C5BD686-4416-B601-5640-CC96AC72746E}"/>
                  </a:ext>
                </a:extLst>
              </p:cNvPr>
              <p:cNvSpPr>
                <a:spLocks/>
              </p:cNvSpPr>
              <p:nvPr/>
            </p:nvSpPr>
            <p:spPr bwMode="auto">
              <a:xfrm>
                <a:off x="53129" y="26405"/>
                <a:ext cx="18846" cy="8493"/>
              </a:xfrm>
              <a:custGeom>
                <a:avLst/>
                <a:gdLst>
                  <a:gd name="T0" fmla="*/ 1728568 w 1884625"/>
                  <a:gd name="T1" fmla="*/ 0 h 849312"/>
                  <a:gd name="T2" fmla="*/ 1884625 w 1884625"/>
                  <a:gd name="T3" fmla="*/ 51486 h 849312"/>
                  <a:gd name="T4" fmla="*/ 1742282 w 1884625"/>
                  <a:gd name="T5" fmla="*/ 210666 h 849312"/>
                  <a:gd name="T6" fmla="*/ 1473551 w 1884625"/>
                  <a:gd name="T7" fmla="*/ 439047 h 849312"/>
                  <a:gd name="T8" fmla="*/ 528132 w 1884625"/>
                  <a:gd name="T9" fmla="*/ 847349 h 849312"/>
                  <a:gd name="T10" fmla="*/ 465901 w 1884625"/>
                  <a:gd name="T11" fmla="*/ 849312 h 849312"/>
                  <a:gd name="T12" fmla="*/ 98958 w 1884625"/>
                  <a:gd name="T13" fmla="*/ 752860 h 849312"/>
                  <a:gd name="T14" fmla="*/ 20047 w 1884625"/>
                  <a:gd name="T15" fmla="*/ 691992 h 849312"/>
                  <a:gd name="T16" fmla="*/ 0 w 1884625"/>
                  <a:gd name="T17" fmla="*/ 633958 h 849312"/>
                  <a:gd name="T18" fmla="*/ 407214 w 1884625"/>
                  <a:gd name="T19" fmla="*/ 783950 h 849312"/>
                  <a:gd name="T20" fmla="*/ 461948 w 1884625"/>
                  <a:gd name="T21" fmla="*/ 782223 h 849312"/>
                  <a:gd name="T22" fmla="*/ 1293480 w 1884625"/>
                  <a:gd name="T23" fmla="*/ 423106 h 849312"/>
                  <a:gd name="T24" fmla="*/ 1728568 w 1884625"/>
                  <a:gd name="T25" fmla="*/ 0 h 8493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84625" h="849312">
                    <a:moveTo>
                      <a:pt x="1728568" y="0"/>
                    </a:moveTo>
                    <a:lnTo>
                      <a:pt x="1884625" y="51486"/>
                    </a:lnTo>
                    <a:lnTo>
                      <a:pt x="1742282" y="210666"/>
                    </a:lnTo>
                    <a:cubicBezTo>
                      <a:pt x="1660028" y="291624"/>
                      <a:pt x="1570643" y="368533"/>
                      <a:pt x="1473551" y="439047"/>
                    </a:cubicBezTo>
                    <a:cubicBezTo>
                      <a:pt x="1130850" y="688040"/>
                      <a:pt x="803993" y="829314"/>
                      <a:pt x="528132" y="847349"/>
                    </a:cubicBezTo>
                    <a:cubicBezTo>
                      <a:pt x="507100" y="848821"/>
                      <a:pt x="486357" y="849312"/>
                      <a:pt x="465901" y="849312"/>
                    </a:cubicBezTo>
                    <a:cubicBezTo>
                      <a:pt x="325558" y="849312"/>
                      <a:pt x="201987" y="816636"/>
                      <a:pt x="98958" y="752860"/>
                    </a:cubicBezTo>
                    <a:lnTo>
                      <a:pt x="20047" y="691992"/>
                    </a:lnTo>
                    <a:lnTo>
                      <a:pt x="0" y="633958"/>
                    </a:lnTo>
                    <a:cubicBezTo>
                      <a:pt x="104274" y="732855"/>
                      <a:pt x="242631" y="783950"/>
                      <a:pt x="407214" y="783950"/>
                    </a:cubicBezTo>
                    <a:cubicBezTo>
                      <a:pt x="425205" y="783950"/>
                      <a:pt x="443450" y="783518"/>
                      <a:pt x="461948" y="782223"/>
                    </a:cubicBezTo>
                    <a:cubicBezTo>
                      <a:pt x="704579" y="766361"/>
                      <a:pt x="992061" y="642105"/>
                      <a:pt x="1293480" y="423106"/>
                    </a:cubicBezTo>
                    <a:cubicBezTo>
                      <a:pt x="1464272" y="299066"/>
                      <a:pt x="1607949" y="152528"/>
                      <a:pt x="1728568" y="0"/>
                    </a:cubicBezTo>
                    <a:close/>
                  </a:path>
                </a:pathLst>
              </a:custGeom>
              <a:solidFill>
                <a:srgbClr val="333333">
                  <a:alpha val="2196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GB" sz="2800"/>
              </a:p>
            </p:txBody>
          </p:sp>
          <p:sp>
            <p:nvSpPr>
              <p:cNvPr id="26" name="Freeform: Shape 25">
                <a:extLst>
                  <a:ext uri="{FF2B5EF4-FFF2-40B4-BE49-F238E27FC236}">
                    <a16:creationId xmlns:a16="http://schemas.microsoft.com/office/drawing/2014/main" id="{B9BCF558-14E5-46B6-4991-A69426CBBB31}"/>
                  </a:ext>
                </a:extLst>
              </p:cNvPr>
              <p:cNvSpPr>
                <a:spLocks/>
              </p:cNvSpPr>
              <p:nvPr/>
            </p:nvSpPr>
            <p:spPr bwMode="auto">
              <a:xfrm>
                <a:off x="53558" y="16408"/>
                <a:ext cx="11734" cy="16337"/>
              </a:xfrm>
              <a:custGeom>
                <a:avLst/>
                <a:gdLst>
                  <a:gd name="T0" fmla="*/ 1173459 w 1173459"/>
                  <a:gd name="T1" fmla="*/ 0 h 1633686"/>
                  <a:gd name="T2" fmla="*/ 1169452 w 1173459"/>
                  <a:gd name="T3" fmla="*/ 57441 h 1633686"/>
                  <a:gd name="T4" fmla="*/ 1063695 w 1173459"/>
                  <a:gd name="T5" fmla="*/ 569888 h 1633686"/>
                  <a:gd name="T6" fmla="*/ 983188 w 1173459"/>
                  <a:gd name="T7" fmla="*/ 789722 h 1633686"/>
                  <a:gd name="T8" fmla="*/ 967404 w 1173459"/>
                  <a:gd name="T9" fmla="*/ 827309 h 1633686"/>
                  <a:gd name="T10" fmla="*/ 950826 w 1173459"/>
                  <a:gd name="T11" fmla="*/ 865570 h 1633686"/>
                  <a:gd name="T12" fmla="*/ 93632 w 1173459"/>
                  <a:gd name="T13" fmla="*/ 1633686 h 1633686"/>
                  <a:gd name="T14" fmla="*/ 75948 w 1173459"/>
                  <a:gd name="T15" fmla="*/ 1632435 h 1633686"/>
                  <a:gd name="T16" fmla="*/ 0 w 1173459"/>
                  <a:gd name="T17" fmla="*/ 1576882 h 1633686"/>
                  <a:gd name="T18" fmla="*/ 69511 w 1173459"/>
                  <a:gd name="T19" fmla="*/ 1581798 h 1633686"/>
                  <a:gd name="T20" fmla="*/ 823446 w 1173459"/>
                  <a:gd name="T21" fmla="*/ 906211 h 1633686"/>
                  <a:gd name="T22" fmla="*/ 838027 w 1173459"/>
                  <a:gd name="T23" fmla="*/ 872559 h 1633686"/>
                  <a:gd name="T24" fmla="*/ 851909 w 1173459"/>
                  <a:gd name="T25" fmla="*/ 839500 h 1633686"/>
                  <a:gd name="T26" fmla="*/ 922719 w 1173459"/>
                  <a:gd name="T27" fmla="*/ 646148 h 1633686"/>
                  <a:gd name="T28" fmla="*/ 1025987 w 1173459"/>
                  <a:gd name="T29" fmla="*/ 48462 h 1633686"/>
                  <a:gd name="T30" fmla="*/ 1166882 w 1173459"/>
                  <a:gd name="T31" fmla="*/ 1779 h 163368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173459" h="1633686">
                    <a:moveTo>
                      <a:pt x="1173459" y="0"/>
                    </a:moveTo>
                    <a:lnTo>
                      <a:pt x="1169452" y="57441"/>
                    </a:lnTo>
                    <a:cubicBezTo>
                      <a:pt x="1152563" y="226061"/>
                      <a:pt x="1119307" y="398653"/>
                      <a:pt x="1063695" y="569888"/>
                    </a:cubicBezTo>
                    <a:cubicBezTo>
                      <a:pt x="1038601" y="646989"/>
                      <a:pt x="1011803" y="720138"/>
                      <a:pt x="983188" y="789722"/>
                    </a:cubicBezTo>
                    <a:cubicBezTo>
                      <a:pt x="978078" y="802347"/>
                      <a:pt x="972741" y="815069"/>
                      <a:pt x="967404" y="827309"/>
                    </a:cubicBezTo>
                    <a:cubicBezTo>
                      <a:pt x="961727" y="840223"/>
                      <a:pt x="956390" y="853137"/>
                      <a:pt x="950826" y="865570"/>
                    </a:cubicBezTo>
                    <a:cubicBezTo>
                      <a:pt x="730538" y="1358051"/>
                      <a:pt x="422702" y="1633686"/>
                      <a:pt x="93632" y="1633686"/>
                    </a:cubicBezTo>
                    <a:lnTo>
                      <a:pt x="75948" y="1632435"/>
                    </a:lnTo>
                    <a:lnTo>
                      <a:pt x="0" y="1576882"/>
                    </a:lnTo>
                    <a:cubicBezTo>
                      <a:pt x="23370" y="1579848"/>
                      <a:pt x="46541" y="1581798"/>
                      <a:pt x="69511" y="1581798"/>
                    </a:cubicBezTo>
                    <a:cubicBezTo>
                      <a:pt x="358941" y="1581798"/>
                      <a:pt x="629694" y="1339367"/>
                      <a:pt x="823446" y="906211"/>
                    </a:cubicBezTo>
                    <a:cubicBezTo>
                      <a:pt x="828340" y="895276"/>
                      <a:pt x="833034" y="883918"/>
                      <a:pt x="838027" y="872559"/>
                    </a:cubicBezTo>
                    <a:cubicBezTo>
                      <a:pt x="842721" y="861794"/>
                      <a:pt x="847415" y="850605"/>
                      <a:pt x="851909" y="839500"/>
                    </a:cubicBezTo>
                    <a:cubicBezTo>
                      <a:pt x="877077" y="778299"/>
                      <a:pt x="900647" y="713961"/>
                      <a:pt x="922719" y="646148"/>
                    </a:cubicBezTo>
                    <a:cubicBezTo>
                      <a:pt x="987935" y="445337"/>
                      <a:pt x="1018197" y="242407"/>
                      <a:pt x="1025987" y="48462"/>
                    </a:cubicBezTo>
                    <a:cubicBezTo>
                      <a:pt x="1073339" y="31212"/>
                      <a:pt x="1120383" y="15706"/>
                      <a:pt x="1166882" y="1779"/>
                    </a:cubicBezTo>
                    <a:lnTo>
                      <a:pt x="1173459" y="0"/>
                    </a:lnTo>
                    <a:close/>
                  </a:path>
                </a:pathLst>
              </a:custGeom>
              <a:solidFill>
                <a:srgbClr val="333333">
                  <a:alpha val="2196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GB" sz="2800"/>
              </a:p>
            </p:txBody>
          </p:sp>
          <p:sp>
            <p:nvSpPr>
              <p:cNvPr id="27" name="Freeform: Shape 26">
                <a:extLst>
                  <a:ext uri="{FF2B5EF4-FFF2-40B4-BE49-F238E27FC236}">
                    <a16:creationId xmlns:a16="http://schemas.microsoft.com/office/drawing/2014/main" id="{A1DFF4F4-BAE5-723E-5787-D821B134D7C4}"/>
                  </a:ext>
                </a:extLst>
              </p:cNvPr>
              <p:cNvSpPr>
                <a:spLocks/>
              </p:cNvSpPr>
              <p:nvPr/>
            </p:nvSpPr>
            <p:spPr bwMode="auto">
              <a:xfrm>
                <a:off x="53019" y="11381"/>
                <a:ext cx="4752" cy="19779"/>
              </a:xfrm>
              <a:custGeom>
                <a:avLst/>
                <a:gdLst>
                  <a:gd name="T0" fmla="*/ 100956 w 475190"/>
                  <a:gd name="T1" fmla="*/ 0 h 1977878"/>
                  <a:gd name="T2" fmla="*/ 129980 w 475190"/>
                  <a:gd name="T3" fmla="*/ 46448 h 1977878"/>
                  <a:gd name="T4" fmla="*/ 345609 w 475190"/>
                  <a:gd name="T5" fmla="*/ 523141 h 1977878"/>
                  <a:gd name="T6" fmla="*/ 409533 w 475190"/>
                  <a:gd name="T7" fmla="*/ 748026 h 1977878"/>
                  <a:gd name="T8" fmla="*/ 418804 w 475190"/>
                  <a:gd name="T9" fmla="*/ 788149 h 1977878"/>
                  <a:gd name="T10" fmla="*/ 427804 w 475190"/>
                  <a:gd name="T11" fmla="*/ 829113 h 1977878"/>
                  <a:gd name="T12" fmla="*/ 470963 w 475190"/>
                  <a:gd name="T13" fmla="*/ 1359549 h 1977878"/>
                  <a:gd name="T14" fmla="*/ 466842 w 475190"/>
                  <a:gd name="T15" fmla="*/ 1400093 h 1977878"/>
                  <a:gd name="T16" fmla="*/ 461203 w 475190"/>
                  <a:gd name="T17" fmla="*/ 1443302 h 1977878"/>
                  <a:gd name="T18" fmla="*/ 246726 w 475190"/>
                  <a:gd name="T19" fmla="*/ 1902773 h 1977878"/>
                  <a:gd name="T20" fmla="*/ 143680 w 475190"/>
                  <a:gd name="T21" fmla="*/ 1977878 h 1977878"/>
                  <a:gd name="T22" fmla="*/ 68241 w 475190"/>
                  <a:gd name="T23" fmla="*/ 1977468 h 1977878"/>
                  <a:gd name="T24" fmla="*/ 369435 w 475190"/>
                  <a:gd name="T25" fmla="*/ 1491311 h 1977878"/>
                  <a:gd name="T26" fmla="*/ 374395 w 475190"/>
                  <a:gd name="T27" fmla="*/ 1453307 h 1977878"/>
                  <a:gd name="T28" fmla="*/ 378019 w 475190"/>
                  <a:gd name="T29" fmla="*/ 1417647 h 1977878"/>
                  <a:gd name="T30" fmla="*/ 340060 w 475190"/>
                  <a:gd name="T31" fmla="*/ 951109 h 1977878"/>
                  <a:gd name="T32" fmla="*/ 332144 w 475190"/>
                  <a:gd name="T33" fmla="*/ 915079 h 1977878"/>
                  <a:gd name="T34" fmla="*/ 323989 w 475190"/>
                  <a:gd name="T35" fmla="*/ 879789 h 1977878"/>
                  <a:gd name="T36" fmla="*/ 267765 w 475190"/>
                  <a:gd name="T37" fmla="*/ 681995 h 1977878"/>
                  <a:gd name="T38" fmla="*/ 0 w 475190"/>
                  <a:gd name="T39" fmla="*/ 137721 h 197787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75190" h="1977878">
                    <a:moveTo>
                      <a:pt x="100956" y="0"/>
                    </a:moveTo>
                    <a:lnTo>
                      <a:pt x="129980" y="46448"/>
                    </a:lnTo>
                    <a:cubicBezTo>
                      <a:pt x="215443" y="192838"/>
                      <a:pt x="289980" y="351953"/>
                      <a:pt x="345609" y="523141"/>
                    </a:cubicBezTo>
                    <a:cubicBezTo>
                      <a:pt x="370712" y="600301"/>
                      <a:pt x="391966" y="675356"/>
                      <a:pt x="409533" y="748026"/>
                    </a:cubicBezTo>
                    <a:cubicBezTo>
                      <a:pt x="412677" y="761494"/>
                      <a:pt x="415876" y="774962"/>
                      <a:pt x="418804" y="788149"/>
                    </a:cubicBezTo>
                    <a:cubicBezTo>
                      <a:pt x="421949" y="801757"/>
                      <a:pt x="424877" y="815365"/>
                      <a:pt x="427804" y="829113"/>
                    </a:cubicBezTo>
                    <a:cubicBezTo>
                      <a:pt x="469011" y="1024397"/>
                      <a:pt x="483162" y="1202705"/>
                      <a:pt x="470963" y="1359549"/>
                    </a:cubicBezTo>
                    <a:cubicBezTo>
                      <a:pt x="469770" y="1373578"/>
                      <a:pt x="468306" y="1386625"/>
                      <a:pt x="466842" y="1400093"/>
                    </a:cubicBezTo>
                    <a:cubicBezTo>
                      <a:pt x="465107" y="1414683"/>
                      <a:pt x="463426" y="1429133"/>
                      <a:pt x="461203" y="1443302"/>
                    </a:cubicBezTo>
                    <a:cubicBezTo>
                      <a:pt x="433064" y="1637217"/>
                      <a:pt x="360824" y="1793492"/>
                      <a:pt x="246726" y="1902773"/>
                    </a:cubicBezTo>
                    <a:lnTo>
                      <a:pt x="143680" y="1977878"/>
                    </a:lnTo>
                    <a:lnTo>
                      <a:pt x="68241" y="1977468"/>
                    </a:lnTo>
                    <a:cubicBezTo>
                      <a:pt x="234480" y="1887270"/>
                      <a:pt x="336435" y="1718719"/>
                      <a:pt x="369435" y="1491311"/>
                    </a:cubicBezTo>
                    <a:cubicBezTo>
                      <a:pt x="371390" y="1478848"/>
                      <a:pt x="372869" y="1466139"/>
                      <a:pt x="374395" y="1453307"/>
                    </a:cubicBezTo>
                    <a:cubicBezTo>
                      <a:pt x="375682" y="1441461"/>
                      <a:pt x="376970" y="1429986"/>
                      <a:pt x="378019" y="1417647"/>
                    </a:cubicBezTo>
                    <a:cubicBezTo>
                      <a:pt x="388749" y="1279697"/>
                      <a:pt x="376302" y="1122868"/>
                      <a:pt x="340060" y="951109"/>
                    </a:cubicBezTo>
                    <a:cubicBezTo>
                      <a:pt x="337485" y="939017"/>
                      <a:pt x="334909" y="927048"/>
                      <a:pt x="332144" y="915079"/>
                    </a:cubicBezTo>
                    <a:cubicBezTo>
                      <a:pt x="329568" y="903480"/>
                      <a:pt x="326755" y="891635"/>
                      <a:pt x="323989" y="879789"/>
                    </a:cubicBezTo>
                    <a:cubicBezTo>
                      <a:pt x="308538" y="815873"/>
                      <a:pt x="289845" y="749860"/>
                      <a:pt x="267765" y="681995"/>
                    </a:cubicBezTo>
                    <a:cubicBezTo>
                      <a:pt x="202529" y="481239"/>
                      <a:pt x="107726" y="299362"/>
                      <a:pt x="0" y="137721"/>
                    </a:cubicBezTo>
                    <a:lnTo>
                      <a:pt x="100956" y="0"/>
                    </a:lnTo>
                    <a:close/>
                  </a:path>
                </a:pathLst>
              </a:custGeom>
              <a:solidFill>
                <a:srgbClr val="333333">
                  <a:alpha val="2196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GB" sz="2800"/>
              </a:p>
            </p:txBody>
          </p:sp>
          <p:sp>
            <p:nvSpPr>
              <p:cNvPr id="28" name="Freeform: Shape 27">
                <a:extLst>
                  <a:ext uri="{FF2B5EF4-FFF2-40B4-BE49-F238E27FC236}">
                    <a16:creationId xmlns:a16="http://schemas.microsoft.com/office/drawing/2014/main" id="{7FA7030C-02F4-7360-AFC8-FD3617FCACFF}"/>
                  </a:ext>
                </a:extLst>
              </p:cNvPr>
              <p:cNvSpPr>
                <a:spLocks/>
              </p:cNvSpPr>
              <p:nvPr/>
            </p:nvSpPr>
            <p:spPr bwMode="auto">
              <a:xfrm>
                <a:off x="41878" y="14355"/>
                <a:ext cx="12470" cy="16202"/>
              </a:xfrm>
              <a:custGeom>
                <a:avLst/>
                <a:gdLst>
                  <a:gd name="T0" fmla="*/ 733 w 1246989"/>
                  <a:gd name="T1" fmla="*/ 0 h 1620226"/>
                  <a:gd name="T2" fmla="*/ 206467 w 1246989"/>
                  <a:gd name="T3" fmla="*/ 90677 h 1620226"/>
                  <a:gd name="T4" fmla="*/ 506623 w 1246989"/>
                  <a:gd name="T5" fmla="*/ 275600 h 1620226"/>
                  <a:gd name="T6" fmla="*/ 690776 w 1246989"/>
                  <a:gd name="T7" fmla="*/ 419963 h 1620226"/>
                  <a:gd name="T8" fmla="*/ 721759 w 1246989"/>
                  <a:gd name="T9" fmla="*/ 446777 h 1620226"/>
                  <a:gd name="T10" fmla="*/ 753271 w 1246989"/>
                  <a:gd name="T11" fmla="*/ 474540 h 1620226"/>
                  <a:gd name="T12" fmla="*/ 1099836 w 1246989"/>
                  <a:gd name="T13" fmla="*/ 877565 h 1620226"/>
                  <a:gd name="T14" fmla="*/ 1120819 w 1246989"/>
                  <a:gd name="T15" fmla="*/ 912911 h 1620226"/>
                  <a:gd name="T16" fmla="*/ 1141802 w 1246989"/>
                  <a:gd name="T17" fmla="*/ 950695 h 1620226"/>
                  <a:gd name="T18" fmla="*/ 1186950 w 1246989"/>
                  <a:gd name="T19" fmla="*/ 1048607 h 1620226"/>
                  <a:gd name="T20" fmla="*/ 1240128 w 1246989"/>
                  <a:gd name="T21" fmla="*/ 1245651 h 1620226"/>
                  <a:gd name="T22" fmla="*/ 1245279 w 1246989"/>
                  <a:gd name="T23" fmla="*/ 1295352 h 1620226"/>
                  <a:gd name="T24" fmla="*/ 1246946 w 1246989"/>
                  <a:gd name="T25" fmla="*/ 1350334 h 1620226"/>
                  <a:gd name="T26" fmla="*/ 1231284 w 1246989"/>
                  <a:gd name="T27" fmla="*/ 1478988 h 1620226"/>
                  <a:gd name="T28" fmla="*/ 1197622 w 1246989"/>
                  <a:gd name="T29" fmla="*/ 1575403 h 1620226"/>
                  <a:gd name="T30" fmla="*/ 1136649 w 1246989"/>
                  <a:gd name="T31" fmla="*/ 1620226 h 1620226"/>
                  <a:gd name="T32" fmla="*/ 1187685 w 1246989"/>
                  <a:gd name="T33" fmla="*/ 1400346 h 1620226"/>
                  <a:gd name="T34" fmla="*/ 1186219 w 1246989"/>
                  <a:gd name="T35" fmla="*/ 1351987 h 1620226"/>
                  <a:gd name="T36" fmla="*/ 1181689 w 1246989"/>
                  <a:gd name="T37" fmla="*/ 1308273 h 1620226"/>
                  <a:gd name="T38" fmla="*/ 1134917 w 1246989"/>
                  <a:gd name="T39" fmla="*/ 1134966 h 1620226"/>
                  <a:gd name="T40" fmla="*/ 1095208 w 1246989"/>
                  <a:gd name="T41" fmla="*/ 1048848 h 1620226"/>
                  <a:gd name="T42" fmla="*/ 1076752 w 1246989"/>
                  <a:gd name="T43" fmla="*/ 1015616 h 1620226"/>
                  <a:gd name="T44" fmla="*/ 1058296 w 1246989"/>
                  <a:gd name="T45" fmla="*/ 984528 h 1620226"/>
                  <a:gd name="T46" fmla="*/ 753480 w 1246989"/>
                  <a:gd name="T47" fmla="*/ 630052 h 1620226"/>
                  <a:gd name="T48" fmla="*/ 725763 w 1246989"/>
                  <a:gd name="T49" fmla="*/ 605634 h 1620226"/>
                  <a:gd name="T50" fmla="*/ 698513 w 1246989"/>
                  <a:gd name="T51" fmla="*/ 582050 h 1620226"/>
                  <a:gd name="T52" fmla="*/ 536544 w 1246989"/>
                  <a:gd name="T53" fmla="*/ 455077 h 1620226"/>
                  <a:gd name="T54" fmla="*/ 0 w 1246989"/>
                  <a:gd name="T55" fmla="*/ 172306 h 162022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246989" h="1620226">
                    <a:moveTo>
                      <a:pt x="733" y="0"/>
                    </a:moveTo>
                    <a:lnTo>
                      <a:pt x="206467" y="90677"/>
                    </a:lnTo>
                    <a:cubicBezTo>
                      <a:pt x="308817" y="143865"/>
                      <a:pt x="409548" y="205111"/>
                      <a:pt x="506623" y="275600"/>
                    </a:cubicBezTo>
                    <a:cubicBezTo>
                      <a:pt x="571997" y="323134"/>
                      <a:pt x="633508" y="371210"/>
                      <a:pt x="690776" y="419963"/>
                    </a:cubicBezTo>
                    <a:cubicBezTo>
                      <a:pt x="701306" y="429037"/>
                      <a:pt x="711532" y="437704"/>
                      <a:pt x="721759" y="446777"/>
                    </a:cubicBezTo>
                    <a:cubicBezTo>
                      <a:pt x="732288" y="456122"/>
                      <a:pt x="743045" y="465331"/>
                      <a:pt x="753271" y="474540"/>
                    </a:cubicBezTo>
                    <a:cubicBezTo>
                      <a:pt x="900609" y="607527"/>
                      <a:pt x="1017190" y="743223"/>
                      <a:pt x="1099836" y="877565"/>
                    </a:cubicBezTo>
                    <a:cubicBezTo>
                      <a:pt x="1107184" y="889211"/>
                      <a:pt x="1114229" y="901264"/>
                      <a:pt x="1120819" y="912911"/>
                    </a:cubicBezTo>
                    <a:cubicBezTo>
                      <a:pt x="1128167" y="925641"/>
                      <a:pt x="1135212" y="938371"/>
                      <a:pt x="1141802" y="950695"/>
                    </a:cubicBezTo>
                    <a:cubicBezTo>
                      <a:pt x="1158922" y="983467"/>
                      <a:pt x="1173997" y="1016105"/>
                      <a:pt x="1186950" y="1048607"/>
                    </a:cubicBezTo>
                    <a:cubicBezTo>
                      <a:pt x="1213766" y="1115642"/>
                      <a:pt x="1231341" y="1181459"/>
                      <a:pt x="1240128" y="1245651"/>
                    </a:cubicBezTo>
                    <a:cubicBezTo>
                      <a:pt x="1242325" y="1262308"/>
                      <a:pt x="1244294" y="1278830"/>
                      <a:pt x="1245279" y="1295352"/>
                    </a:cubicBezTo>
                    <a:cubicBezTo>
                      <a:pt x="1246491" y="1313905"/>
                      <a:pt x="1247173" y="1332187"/>
                      <a:pt x="1246946" y="1350334"/>
                    </a:cubicBezTo>
                    <a:cubicBezTo>
                      <a:pt x="1246226" y="1394347"/>
                      <a:pt x="1240980" y="1437277"/>
                      <a:pt x="1231284" y="1478988"/>
                    </a:cubicBezTo>
                    <a:lnTo>
                      <a:pt x="1197622" y="1575403"/>
                    </a:lnTo>
                    <a:lnTo>
                      <a:pt x="1136649" y="1620226"/>
                    </a:lnTo>
                    <a:cubicBezTo>
                      <a:pt x="1169230" y="1551380"/>
                      <a:pt x="1186419" y="1477769"/>
                      <a:pt x="1187685" y="1400346"/>
                    </a:cubicBezTo>
                    <a:cubicBezTo>
                      <a:pt x="1187885" y="1384385"/>
                      <a:pt x="1187285" y="1368305"/>
                      <a:pt x="1186219" y="1351987"/>
                    </a:cubicBezTo>
                    <a:cubicBezTo>
                      <a:pt x="1185353" y="1337455"/>
                      <a:pt x="1183621" y="1322924"/>
                      <a:pt x="1181689" y="1308273"/>
                    </a:cubicBezTo>
                    <a:cubicBezTo>
                      <a:pt x="1173960" y="1251814"/>
                      <a:pt x="1158503" y="1193926"/>
                      <a:pt x="1134917" y="1134966"/>
                    </a:cubicBezTo>
                    <a:cubicBezTo>
                      <a:pt x="1123524" y="1106379"/>
                      <a:pt x="1110265" y="1077673"/>
                      <a:pt x="1095208" y="1048848"/>
                    </a:cubicBezTo>
                    <a:cubicBezTo>
                      <a:pt x="1089411" y="1038009"/>
                      <a:pt x="1083215" y="1026813"/>
                      <a:pt x="1076752" y="1015616"/>
                    </a:cubicBezTo>
                    <a:cubicBezTo>
                      <a:pt x="1070955" y="1005372"/>
                      <a:pt x="1064759" y="994772"/>
                      <a:pt x="1058296" y="984528"/>
                    </a:cubicBezTo>
                    <a:cubicBezTo>
                      <a:pt x="985607" y="866369"/>
                      <a:pt x="883069" y="747020"/>
                      <a:pt x="753480" y="630052"/>
                    </a:cubicBezTo>
                    <a:cubicBezTo>
                      <a:pt x="744485" y="621952"/>
                      <a:pt x="735024" y="613853"/>
                      <a:pt x="725763" y="605634"/>
                    </a:cubicBezTo>
                    <a:cubicBezTo>
                      <a:pt x="716769" y="597654"/>
                      <a:pt x="707774" y="590031"/>
                      <a:pt x="698513" y="582050"/>
                    </a:cubicBezTo>
                    <a:cubicBezTo>
                      <a:pt x="648143" y="539170"/>
                      <a:pt x="594043" y="496885"/>
                      <a:pt x="536544" y="455077"/>
                    </a:cubicBezTo>
                    <a:cubicBezTo>
                      <a:pt x="365780" y="331082"/>
                      <a:pt x="182157" y="239604"/>
                      <a:pt x="0" y="172306"/>
                    </a:cubicBezTo>
                    <a:lnTo>
                      <a:pt x="733" y="0"/>
                    </a:lnTo>
                    <a:close/>
                  </a:path>
                </a:pathLst>
              </a:custGeom>
              <a:solidFill>
                <a:srgbClr val="333333">
                  <a:alpha val="2196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GB" sz="2800"/>
              </a:p>
            </p:txBody>
          </p:sp>
          <p:sp>
            <p:nvSpPr>
              <p:cNvPr id="29" name="Freeform: Shape 28">
                <a:extLst>
                  <a:ext uri="{FF2B5EF4-FFF2-40B4-BE49-F238E27FC236}">
                    <a16:creationId xmlns:a16="http://schemas.microsoft.com/office/drawing/2014/main" id="{471483B8-2CB1-B8C9-2D92-C43E81808E21}"/>
                  </a:ext>
                </a:extLst>
              </p:cNvPr>
              <p:cNvSpPr>
                <a:spLocks/>
              </p:cNvSpPr>
              <p:nvPr/>
            </p:nvSpPr>
            <p:spPr bwMode="auto">
              <a:xfrm>
                <a:off x="34120" y="23407"/>
                <a:ext cx="18836" cy="6951"/>
              </a:xfrm>
              <a:custGeom>
                <a:avLst/>
                <a:gdLst>
                  <a:gd name="T0" fmla="*/ 538405 w 1883678"/>
                  <a:gd name="T1" fmla="*/ 0 h 695130"/>
                  <a:gd name="T2" fmla="*/ 776347 w 1883678"/>
                  <a:gd name="T3" fmla="*/ 8694 h 695130"/>
                  <a:gd name="T4" fmla="*/ 817717 w 1883678"/>
                  <a:gd name="T5" fmla="*/ 12171 h 695130"/>
                  <a:gd name="T6" fmla="*/ 860203 w 1883678"/>
                  <a:gd name="T7" fmla="*/ 16145 h 695130"/>
                  <a:gd name="T8" fmla="*/ 1387119 w 1883678"/>
                  <a:gd name="T9" fmla="*/ 140668 h 695130"/>
                  <a:gd name="T10" fmla="*/ 1424773 w 1883678"/>
                  <a:gd name="T11" fmla="*/ 156813 h 695130"/>
                  <a:gd name="T12" fmla="*/ 1464781 w 1883678"/>
                  <a:gd name="T13" fmla="*/ 175442 h 695130"/>
                  <a:gd name="T14" fmla="*/ 1560528 w 1883678"/>
                  <a:gd name="T15" fmla="*/ 229010 h 695130"/>
                  <a:gd name="T16" fmla="*/ 1722789 w 1883678"/>
                  <a:gd name="T17" fmla="*/ 359991 h 695130"/>
                  <a:gd name="T18" fmla="*/ 1756233 w 1883678"/>
                  <a:gd name="T19" fmla="*/ 397166 h 695130"/>
                  <a:gd name="T20" fmla="*/ 1790419 w 1883678"/>
                  <a:gd name="T21" fmla="*/ 441378 h 695130"/>
                  <a:gd name="T22" fmla="*/ 1865356 w 1883678"/>
                  <a:gd name="T23" fmla="*/ 584447 h 695130"/>
                  <a:gd name="T24" fmla="*/ 1883678 w 1883678"/>
                  <a:gd name="T25" fmla="*/ 645060 h 695130"/>
                  <a:gd name="T26" fmla="*/ 1865150 w 1883678"/>
                  <a:gd name="T27" fmla="*/ 695130 h 695130"/>
                  <a:gd name="T28" fmla="*/ 1859151 w 1883678"/>
                  <a:gd name="T29" fmla="*/ 667205 h 695130"/>
                  <a:gd name="T30" fmla="*/ 1842226 w 1883678"/>
                  <a:gd name="T31" fmla="*/ 611211 h 695130"/>
                  <a:gd name="T32" fmla="*/ 1777417 w 1883678"/>
                  <a:gd name="T33" fmla="*/ 487480 h 695130"/>
                  <a:gd name="T34" fmla="*/ 1747852 w 1883678"/>
                  <a:gd name="T35" fmla="*/ 449244 h 695130"/>
                  <a:gd name="T36" fmla="*/ 1718929 w 1883678"/>
                  <a:gd name="T37" fmla="*/ 417094 h 695130"/>
                  <a:gd name="T38" fmla="*/ 1578600 w 1883678"/>
                  <a:gd name="T39" fmla="*/ 303817 h 695130"/>
                  <a:gd name="T40" fmla="*/ 1495795 w 1883678"/>
                  <a:gd name="T41" fmla="*/ 257490 h 695130"/>
                  <a:gd name="T42" fmla="*/ 1461195 w 1883678"/>
                  <a:gd name="T43" fmla="*/ 241379 h 695130"/>
                  <a:gd name="T44" fmla="*/ 1428630 w 1883678"/>
                  <a:gd name="T45" fmla="*/ 227417 h 695130"/>
                  <a:gd name="T46" fmla="*/ 972936 w 1883678"/>
                  <a:gd name="T47" fmla="*/ 119725 h 695130"/>
                  <a:gd name="T48" fmla="*/ 936193 w 1883678"/>
                  <a:gd name="T49" fmla="*/ 116288 h 695130"/>
                  <a:gd name="T50" fmla="*/ 900415 w 1883678"/>
                  <a:gd name="T51" fmla="*/ 113281 h 695130"/>
                  <a:gd name="T52" fmla="*/ 694634 w 1883678"/>
                  <a:gd name="T53" fmla="*/ 105762 h 695130"/>
                  <a:gd name="T54" fmla="*/ 94326 w 1883678"/>
                  <a:gd name="T55" fmla="*/ 192474 h 695130"/>
                  <a:gd name="T56" fmla="*/ 0 w 1883678"/>
                  <a:gd name="T57" fmla="*/ 61359 h 695130"/>
                  <a:gd name="T58" fmla="*/ 9602 w 1883678"/>
                  <a:gd name="T59" fmla="*/ 58960 h 695130"/>
                  <a:gd name="T60" fmla="*/ 538405 w 1883678"/>
                  <a:gd name="T61" fmla="*/ 0 h 695130"/>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883678" h="695130">
                    <a:moveTo>
                      <a:pt x="538405" y="0"/>
                    </a:moveTo>
                    <a:cubicBezTo>
                      <a:pt x="620527" y="0"/>
                      <a:pt x="699923" y="2981"/>
                      <a:pt x="776347" y="8694"/>
                    </a:cubicBezTo>
                    <a:cubicBezTo>
                      <a:pt x="790220" y="9687"/>
                      <a:pt x="803845" y="11178"/>
                      <a:pt x="817717" y="12171"/>
                    </a:cubicBezTo>
                    <a:cubicBezTo>
                      <a:pt x="831962" y="13413"/>
                      <a:pt x="846082" y="14655"/>
                      <a:pt x="860203" y="16145"/>
                    </a:cubicBezTo>
                    <a:cubicBezTo>
                      <a:pt x="1061110" y="37258"/>
                      <a:pt x="1238482" y="79400"/>
                      <a:pt x="1387119" y="140668"/>
                    </a:cubicBezTo>
                    <a:cubicBezTo>
                      <a:pt x="1399753" y="145884"/>
                      <a:pt x="1412635" y="151349"/>
                      <a:pt x="1424773" y="156813"/>
                    </a:cubicBezTo>
                    <a:cubicBezTo>
                      <a:pt x="1438151" y="163023"/>
                      <a:pt x="1451652" y="168984"/>
                      <a:pt x="1464781" y="175442"/>
                    </a:cubicBezTo>
                    <a:cubicBezTo>
                      <a:pt x="1498472" y="192001"/>
                      <a:pt x="1530429" y="209885"/>
                      <a:pt x="1560528" y="229010"/>
                    </a:cubicBezTo>
                    <a:cubicBezTo>
                      <a:pt x="1622955" y="268420"/>
                      <a:pt x="1676836" y="312384"/>
                      <a:pt x="1722789" y="359991"/>
                    </a:cubicBezTo>
                    <a:cubicBezTo>
                      <a:pt x="1734433" y="372162"/>
                      <a:pt x="1745580" y="384498"/>
                      <a:pt x="1756233" y="397166"/>
                    </a:cubicBezTo>
                    <a:cubicBezTo>
                      <a:pt x="1768371" y="411572"/>
                      <a:pt x="1779767" y="426475"/>
                      <a:pt x="1790419" y="441378"/>
                    </a:cubicBezTo>
                    <a:cubicBezTo>
                      <a:pt x="1822252" y="486501"/>
                      <a:pt x="1847025" y="534356"/>
                      <a:pt x="1865356" y="584447"/>
                    </a:cubicBezTo>
                    <a:lnTo>
                      <a:pt x="1883678" y="645060"/>
                    </a:lnTo>
                    <a:lnTo>
                      <a:pt x="1865150" y="695130"/>
                    </a:lnTo>
                    <a:cubicBezTo>
                      <a:pt x="1863436" y="685679"/>
                      <a:pt x="1861294" y="676442"/>
                      <a:pt x="1859151" y="667205"/>
                    </a:cubicBezTo>
                    <a:cubicBezTo>
                      <a:pt x="1854438" y="648373"/>
                      <a:pt x="1848867" y="629470"/>
                      <a:pt x="1842226" y="611211"/>
                    </a:cubicBezTo>
                    <a:cubicBezTo>
                      <a:pt x="1826372" y="567891"/>
                      <a:pt x="1804948" y="526504"/>
                      <a:pt x="1777417" y="487480"/>
                    </a:cubicBezTo>
                    <a:cubicBezTo>
                      <a:pt x="1768205" y="474592"/>
                      <a:pt x="1758350" y="461703"/>
                      <a:pt x="1747852" y="449244"/>
                    </a:cubicBezTo>
                    <a:cubicBezTo>
                      <a:pt x="1738640" y="438289"/>
                      <a:pt x="1728999" y="427620"/>
                      <a:pt x="1718929" y="417094"/>
                    </a:cubicBezTo>
                    <a:cubicBezTo>
                      <a:pt x="1679187" y="375922"/>
                      <a:pt x="1632589" y="337901"/>
                      <a:pt x="1578600" y="303817"/>
                    </a:cubicBezTo>
                    <a:cubicBezTo>
                      <a:pt x="1552570" y="287277"/>
                      <a:pt x="1524932" y="271811"/>
                      <a:pt x="1495795" y="257490"/>
                    </a:cubicBezTo>
                    <a:cubicBezTo>
                      <a:pt x="1484440" y="251905"/>
                      <a:pt x="1472764" y="246749"/>
                      <a:pt x="1461195" y="241379"/>
                    </a:cubicBezTo>
                    <a:cubicBezTo>
                      <a:pt x="1450697" y="236653"/>
                      <a:pt x="1439557" y="231928"/>
                      <a:pt x="1428630" y="227417"/>
                    </a:cubicBezTo>
                    <a:cubicBezTo>
                      <a:pt x="1300085" y="174430"/>
                      <a:pt x="1146687" y="137984"/>
                      <a:pt x="972936" y="119725"/>
                    </a:cubicBezTo>
                    <a:cubicBezTo>
                      <a:pt x="960724" y="118436"/>
                      <a:pt x="948512" y="117362"/>
                      <a:pt x="936193" y="116288"/>
                    </a:cubicBezTo>
                    <a:cubicBezTo>
                      <a:pt x="924196" y="115429"/>
                      <a:pt x="912412" y="114140"/>
                      <a:pt x="900415" y="113281"/>
                    </a:cubicBezTo>
                    <a:cubicBezTo>
                      <a:pt x="834321" y="108340"/>
                      <a:pt x="765656" y="105762"/>
                      <a:pt x="694634" y="105762"/>
                    </a:cubicBezTo>
                    <a:cubicBezTo>
                      <a:pt x="483605" y="105762"/>
                      <a:pt x="281253" y="139917"/>
                      <a:pt x="94326" y="192474"/>
                    </a:cubicBezTo>
                    <a:lnTo>
                      <a:pt x="0" y="61359"/>
                    </a:lnTo>
                    <a:lnTo>
                      <a:pt x="9602" y="58960"/>
                    </a:lnTo>
                    <a:cubicBezTo>
                      <a:pt x="178031" y="22215"/>
                      <a:pt x="355396" y="0"/>
                      <a:pt x="538405" y="0"/>
                    </a:cubicBezTo>
                    <a:close/>
                  </a:path>
                </a:pathLst>
              </a:custGeom>
              <a:solidFill>
                <a:srgbClr val="333333">
                  <a:alpha val="21960"/>
                </a:srgbClr>
              </a:solidFill>
              <a:ln>
                <a:noFill/>
              </a:ln>
              <a:extLst>
                <a:ext uri="{91240B29-F687-4F45-9708-019B960494DF}">
                  <a14:hiddenLine xmlns:a14="http://schemas.microsoft.com/office/drawing/2010/main" w="12700">
                    <a:solidFill>
                      <a:srgbClr val="000000"/>
                    </a:solidFill>
                    <a:miter lim="800000"/>
                    <a:headEnd/>
                    <a:tailEnd/>
                  </a14:hiddenLine>
                </a:ext>
              </a:extLst>
            </p:spPr>
            <p:txBody>
              <a:bodyPr rot="0" vert="horz" wrap="square" lIns="91440" tIns="45720" rIns="91440" bIns="45720" anchor="ctr" anchorCtr="0" upright="1">
                <a:noAutofit/>
              </a:bodyPr>
              <a:lstStyle/>
              <a:p>
                <a:endParaRPr lang="en-GB" sz="2800"/>
              </a:p>
            </p:txBody>
          </p:sp>
        </p:grpSp>
        <p:pic>
          <p:nvPicPr>
            <p:cNvPr id="12" name="Graphic 16" descr="Users">
              <a:extLst>
                <a:ext uri="{FF2B5EF4-FFF2-40B4-BE49-F238E27FC236}">
                  <a16:creationId xmlns:a16="http://schemas.microsoft.com/office/drawing/2014/main" id="{4989DA92-DDE4-35D8-3B9F-C5CF82F59BC6}"/>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348" y="29037"/>
              <a:ext cx="5486" cy="5486"/>
            </a:xfrm>
            <a:prstGeom prst="rect">
              <a:avLst/>
            </a:prstGeom>
            <a:noFill/>
            <a:extLst>
              <a:ext uri="{909E8E84-426E-40DD-AFC4-6F175D3DCCD1}">
                <a14:hiddenFill xmlns:a14="http://schemas.microsoft.com/office/drawing/2010/main">
                  <a:solidFill>
                    <a:srgbClr val="FFFFFF"/>
                  </a:solidFill>
                </a14:hiddenFill>
              </a:ext>
            </a:extLst>
          </p:spPr>
        </p:pic>
        <p:pic>
          <p:nvPicPr>
            <p:cNvPr id="13" name="Graphic 17" descr="Chat">
              <a:extLst>
                <a:ext uri="{FF2B5EF4-FFF2-40B4-BE49-F238E27FC236}">
                  <a16:creationId xmlns:a16="http://schemas.microsoft.com/office/drawing/2014/main" id="{B5CEC307-86B8-A71C-DB32-F0927B05A0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024" y="16408"/>
              <a:ext cx="5487" cy="5486"/>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8" descr="Light bulb">
              <a:extLst>
                <a:ext uri="{FF2B5EF4-FFF2-40B4-BE49-F238E27FC236}">
                  <a16:creationId xmlns:a16="http://schemas.microsoft.com/office/drawing/2014/main" id="{58AF4316-B5FF-0A55-1F4B-F9CC9F9705A5}"/>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2627" y="8494"/>
              <a:ext cx="5486" cy="5486"/>
            </a:xfrm>
            <a:prstGeom prst="rect">
              <a:avLst/>
            </a:prstGeom>
            <a:noFill/>
            <a:extLst>
              <a:ext uri="{909E8E84-426E-40DD-AFC4-6F175D3DCCD1}">
                <a14:hiddenFill xmlns:a14="http://schemas.microsoft.com/office/drawing/2010/main">
                  <a:solidFill>
                    <a:srgbClr val="FFFFFF"/>
                  </a:solidFill>
                </a14:hiddenFill>
              </a:ext>
            </a:extLst>
          </p:spPr>
        </p:pic>
        <p:pic>
          <p:nvPicPr>
            <p:cNvPr id="15" name="Graphic 19" descr="Gears">
              <a:extLst>
                <a:ext uri="{FF2B5EF4-FFF2-40B4-BE49-F238E27FC236}">
                  <a16:creationId xmlns:a16="http://schemas.microsoft.com/office/drawing/2014/main" id="{B83B072E-B691-0855-4199-CA9028A97D5A}"/>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602" y="8006"/>
              <a:ext cx="5486" cy="5487"/>
            </a:xfrm>
            <a:prstGeom prst="rect">
              <a:avLst/>
            </a:prstGeom>
            <a:noFill/>
            <a:extLst>
              <a:ext uri="{909E8E84-426E-40DD-AFC4-6F175D3DCCD1}">
                <a14:hiddenFill xmlns:a14="http://schemas.microsoft.com/office/drawing/2010/main">
                  <a:solidFill>
                    <a:srgbClr val="FFFFFF"/>
                  </a:solidFill>
                </a14:hiddenFill>
              </a:ext>
            </a:extLst>
          </p:spPr>
        </p:pic>
        <p:pic>
          <p:nvPicPr>
            <p:cNvPr id="16" name="Graphic 20" descr="Database">
              <a:extLst>
                <a:ext uri="{FF2B5EF4-FFF2-40B4-BE49-F238E27FC236}">
                  <a16:creationId xmlns:a16="http://schemas.microsoft.com/office/drawing/2014/main" id="{F354DC43-DB6F-C30F-0EB0-D86CD1E6B4B8}"/>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6838" y="16634"/>
              <a:ext cx="5487" cy="5486"/>
            </a:xfrm>
            <a:prstGeom prst="rect">
              <a:avLst/>
            </a:prstGeom>
            <a:noFill/>
            <a:effectLst>
              <a:outerShdw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Lst>
          </p:spPr>
        </p:pic>
        <p:pic>
          <p:nvPicPr>
            <p:cNvPr id="17" name="Graphic 21" descr="Puzzle">
              <a:extLst>
                <a:ext uri="{FF2B5EF4-FFF2-40B4-BE49-F238E27FC236}">
                  <a16:creationId xmlns:a16="http://schemas.microsoft.com/office/drawing/2014/main" id="{D4F3F5A1-075F-4EAF-9F42-2C6159A4A36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608" y="29489"/>
              <a:ext cx="5486" cy="548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45">
              <a:extLst>
                <a:ext uri="{FF2B5EF4-FFF2-40B4-BE49-F238E27FC236}">
                  <a16:creationId xmlns:a16="http://schemas.microsoft.com/office/drawing/2014/main" id="{1E12CF7D-FBE8-0E15-C42C-C9AEF0B6CA69}"/>
                </a:ext>
              </a:extLst>
            </p:cNvPr>
            <p:cNvSpPr txBox="1">
              <a:spLocks noChangeArrowheads="1"/>
            </p:cNvSpPr>
            <p:nvPr/>
          </p:nvSpPr>
          <p:spPr bwMode="auto">
            <a:xfrm>
              <a:off x="-2538" y="36998"/>
              <a:ext cx="31897" cy="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marL="0" marR="0" algn="r" rtl="0">
                <a:lnSpc>
                  <a:spcPct val="115000"/>
                </a:lnSpc>
                <a:spcBef>
                  <a:spcPts val="0"/>
                </a:spcBef>
                <a:spcAft>
                  <a:spcPts val="0"/>
                </a:spcAft>
              </a:pPr>
              <a:r>
                <a:rPr lang="ar-SA" sz="2800">
                  <a:solidFill>
                    <a:srgbClr val="FFC000"/>
                  </a:solidFill>
                  <a:effectLst/>
                  <a:latin typeface="Times New Roman" panose="02020603050405020304" pitchFamily="18" charset="0"/>
                  <a:ea typeface="Calibri" panose="020F0502020204030204" pitchFamily="34" charset="0"/>
                  <a:cs typeface="Adobe Arabic" panose="02040503050201020203" pitchFamily="18" charset="-78"/>
                </a:rPr>
                <a:t>مشاركة الإدارة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TextBox 79">
              <a:extLst>
                <a:ext uri="{FF2B5EF4-FFF2-40B4-BE49-F238E27FC236}">
                  <a16:creationId xmlns:a16="http://schemas.microsoft.com/office/drawing/2014/main" id="{C1B1250F-B2FB-24EF-F180-AD6A597D6607}"/>
                </a:ext>
              </a:extLst>
            </p:cNvPr>
            <p:cNvSpPr txBox="1">
              <a:spLocks noChangeArrowheads="1"/>
            </p:cNvSpPr>
            <p:nvPr/>
          </p:nvSpPr>
          <p:spPr bwMode="auto">
            <a:xfrm>
              <a:off x="-2221" y="13777"/>
              <a:ext cx="30789" cy="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marL="0" marR="0" algn="r" rtl="0">
                <a:lnSpc>
                  <a:spcPct val="115000"/>
                </a:lnSpc>
                <a:spcBef>
                  <a:spcPts val="0"/>
                </a:spcBef>
                <a:spcAft>
                  <a:spcPts val="0"/>
                </a:spcAft>
              </a:pPr>
              <a:r>
                <a:rPr lang="ar-SA" sz="2800" kern="1200" cap="all">
                  <a:solidFill>
                    <a:srgbClr val="7B7B7B"/>
                  </a:solidFill>
                  <a:effectLst/>
                  <a:latin typeface="Times New Roman" panose="02020603050405020304" pitchFamily="18" charset="0"/>
                  <a:ea typeface="Calibri" panose="020F0502020204030204" pitchFamily="34" charset="0"/>
                  <a:cs typeface="Adobe Arabic" panose="02040503050201020203" pitchFamily="18" charset="-78"/>
                </a:rPr>
                <a:t>التوازن بين الاحتياجات العالمية والمحلية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Box 51">
              <a:extLst>
                <a:ext uri="{FF2B5EF4-FFF2-40B4-BE49-F238E27FC236}">
                  <a16:creationId xmlns:a16="http://schemas.microsoft.com/office/drawing/2014/main" id="{BCEC251A-E5CD-6C65-298D-FC34A282E30A}"/>
                </a:ext>
              </a:extLst>
            </p:cNvPr>
            <p:cNvSpPr txBox="1">
              <a:spLocks noChangeArrowheads="1"/>
            </p:cNvSpPr>
            <p:nvPr/>
          </p:nvSpPr>
          <p:spPr bwMode="auto">
            <a:xfrm>
              <a:off x="3496" y="-3122"/>
              <a:ext cx="36115" cy="12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marL="0" marR="0" algn="r" rtl="1">
                <a:lnSpc>
                  <a:spcPct val="115000"/>
                </a:lnSpc>
                <a:spcBef>
                  <a:spcPts val="0"/>
                </a:spcBef>
                <a:spcAft>
                  <a:spcPts val="0"/>
                </a:spcAft>
              </a:pPr>
              <a:r>
                <a:rPr lang="ar-SA" sz="2800" dirty="0">
                  <a:solidFill>
                    <a:srgbClr val="4472C4"/>
                  </a:solidFill>
                  <a:effectLst/>
                  <a:latin typeface="Times New Roman" panose="02020603050405020304" pitchFamily="18" charset="0"/>
                  <a:ea typeface="Calibri" panose="020F0502020204030204" pitchFamily="34" charset="0"/>
                  <a:cs typeface="Adobe Arabic" panose="02040503050201020203" pitchFamily="18" charset="-78"/>
                </a:rPr>
                <a:t>العلامة التجارية لصاحب العمل من خلال التمايز</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TextBox 48">
              <a:extLst>
                <a:ext uri="{FF2B5EF4-FFF2-40B4-BE49-F238E27FC236}">
                  <a16:creationId xmlns:a16="http://schemas.microsoft.com/office/drawing/2014/main" id="{2896E845-D63C-3BA8-66B0-92FDED6D3671}"/>
                </a:ext>
              </a:extLst>
            </p:cNvPr>
            <p:cNvSpPr txBox="1">
              <a:spLocks noChangeArrowheads="1"/>
            </p:cNvSpPr>
            <p:nvPr/>
          </p:nvSpPr>
          <p:spPr bwMode="auto">
            <a:xfrm>
              <a:off x="62552" y="-1609"/>
              <a:ext cx="31575" cy="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marL="0" marR="0" algn="just" rtl="1">
                <a:lnSpc>
                  <a:spcPct val="115000"/>
                </a:lnSpc>
                <a:spcBef>
                  <a:spcPts val="0"/>
                </a:spcBef>
                <a:spcAft>
                  <a:spcPts val="0"/>
                </a:spcAft>
              </a:pPr>
              <a:r>
                <a:rPr lang="ar-SA" sz="2800" kern="1200" cap="all" dirty="0">
                  <a:solidFill>
                    <a:srgbClr val="538135"/>
                  </a:solidFill>
                  <a:effectLst/>
                  <a:latin typeface="Times New Roman" panose="02020603050405020304" pitchFamily="18" charset="0"/>
                  <a:ea typeface="Calibri" panose="020F0502020204030204" pitchFamily="34" charset="0"/>
                  <a:cs typeface="Adobe Arabic" panose="02040503050201020203" pitchFamily="18" charset="-78"/>
                </a:rPr>
                <a:t>التوافق مع الاستراتيجية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Box 82">
              <a:extLst>
                <a:ext uri="{FF2B5EF4-FFF2-40B4-BE49-F238E27FC236}">
                  <a16:creationId xmlns:a16="http://schemas.microsoft.com/office/drawing/2014/main" id="{3B384278-9FF0-BF1E-3A27-2B6A8A5B8595}"/>
                </a:ext>
              </a:extLst>
            </p:cNvPr>
            <p:cNvSpPr txBox="1">
              <a:spLocks noChangeArrowheads="1"/>
            </p:cNvSpPr>
            <p:nvPr/>
          </p:nvSpPr>
          <p:spPr bwMode="auto">
            <a:xfrm>
              <a:off x="69292" y="13903"/>
              <a:ext cx="27735" cy="73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just" rtl="1">
                <a:lnSpc>
                  <a:spcPct val="115000"/>
                </a:lnSpc>
                <a:spcBef>
                  <a:spcPts val="0"/>
                </a:spcBef>
                <a:spcAft>
                  <a:spcPts val="0"/>
                </a:spcAft>
              </a:pPr>
              <a:r>
                <a:rPr lang="ar-SA" sz="2800" kern="1200" cap="all" dirty="0">
                  <a:solidFill>
                    <a:srgbClr val="4472C4"/>
                  </a:solidFill>
                  <a:effectLst/>
                  <a:latin typeface="Times New Roman" panose="02020603050405020304" pitchFamily="18" charset="0"/>
                  <a:ea typeface="Calibri" panose="020F0502020204030204" pitchFamily="34" charset="0"/>
                  <a:cs typeface="Adobe Arabic" panose="02040503050201020203" pitchFamily="18" charset="-78"/>
                </a:rPr>
                <a:t>الاتساق الداخلي</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TextBox 42">
              <a:extLst>
                <a:ext uri="{FF2B5EF4-FFF2-40B4-BE49-F238E27FC236}">
                  <a16:creationId xmlns:a16="http://schemas.microsoft.com/office/drawing/2014/main" id="{F6E04C27-CE4B-BAC7-E915-891AAA983907}"/>
                </a:ext>
              </a:extLst>
            </p:cNvPr>
            <p:cNvSpPr txBox="1">
              <a:spLocks noChangeArrowheads="1"/>
            </p:cNvSpPr>
            <p:nvPr/>
          </p:nvSpPr>
          <p:spPr bwMode="auto">
            <a:xfrm>
              <a:off x="62786" y="36347"/>
              <a:ext cx="28906" cy="6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spAutoFit/>
            </a:bodyPr>
            <a:lstStyle/>
            <a:p>
              <a:pPr marL="0" marR="0" algn="just" rtl="1">
                <a:lnSpc>
                  <a:spcPct val="115000"/>
                </a:lnSpc>
                <a:spcBef>
                  <a:spcPts val="0"/>
                </a:spcBef>
                <a:spcAft>
                  <a:spcPts val="0"/>
                </a:spcAft>
              </a:pPr>
              <a:r>
                <a:rPr lang="ar-SA" sz="2800" kern="1200" cap="all" dirty="0">
                  <a:solidFill>
                    <a:srgbClr val="ED7D31"/>
                  </a:solidFill>
                  <a:effectLst/>
                  <a:latin typeface="Times New Roman" panose="02020603050405020304" pitchFamily="18" charset="0"/>
                  <a:ea typeface="Calibri" panose="020F0502020204030204" pitchFamily="34" charset="0"/>
                  <a:cs typeface="Adobe Arabic" panose="02040503050201020203" pitchFamily="18" charset="-78"/>
                </a:rPr>
                <a:t>الاندماج الثقافي</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5846826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عملية تقييم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E8D4C808-D22A-E84F-6A9F-C98D83CD49B3}"/>
              </a:ext>
            </a:extLst>
          </p:cNvPr>
          <p:cNvSpPr txBox="1"/>
          <p:nvPr/>
        </p:nvSpPr>
        <p:spPr>
          <a:xfrm>
            <a:off x="1734457" y="1097476"/>
            <a:ext cx="8723085" cy="207441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تشير هذه الخطوة إلى قياس الأداء، أي ما يتعلق بعملية التخطيط وادارة وتقييم أداء العاملين مع مرور الوقت. هذه الخطوة مهمة في نظام إدارة المواهب لسبب بسيط أن الإدارة لا تريد تعزيز الناس الذين لا يكون أداء وظائفهم الحالية على نحو فعال، حفاظ اً على المصداقية.</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8" name="Picture 7">
            <a:extLst>
              <a:ext uri="{FF2B5EF4-FFF2-40B4-BE49-F238E27FC236}">
                <a16:creationId xmlns:a16="http://schemas.microsoft.com/office/drawing/2014/main" id="{2DF3EC91-FECF-9A6A-F1AE-06D316662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4110" y="2645735"/>
            <a:ext cx="3500668" cy="3500668"/>
          </a:xfrm>
          <a:prstGeom prst="rect">
            <a:avLst/>
          </a:prstGeom>
        </p:spPr>
      </p:pic>
    </p:spTree>
    <p:extLst>
      <p:ext uri="{BB962C8B-B14F-4D97-AF65-F5344CB8AC3E}">
        <p14:creationId xmlns:p14="http://schemas.microsoft.com/office/powerpoint/2010/main" val="3234338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تطوير القيادة الإدارية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3" name="Rectangle: Diagonal Corners Rounded 54">
            <a:extLst>
              <a:ext uri="{FF2B5EF4-FFF2-40B4-BE49-F238E27FC236}">
                <a16:creationId xmlns:a16="http://schemas.microsoft.com/office/drawing/2014/main" id="{897D77D9-ACA2-DB49-80E6-BD880206AA7C}"/>
              </a:ext>
            </a:extLst>
          </p:cNvPr>
          <p:cNvSpPr>
            <a:spLocks/>
          </p:cNvSpPr>
          <p:nvPr/>
        </p:nvSpPr>
        <p:spPr bwMode="auto">
          <a:xfrm>
            <a:off x="1483570" y="2312027"/>
            <a:ext cx="9466473" cy="2233945"/>
          </a:xfrm>
          <a:custGeom>
            <a:avLst/>
            <a:gdLst>
              <a:gd name="T0" fmla="*/ 0 w 5731510"/>
              <a:gd name="T1" fmla="*/ 0 h 1352619"/>
              <a:gd name="T2" fmla="*/ 5152684 w 5731510"/>
              <a:gd name="T3" fmla="*/ 0 h 1352619"/>
              <a:gd name="T4" fmla="*/ 5731510 w 5731510"/>
              <a:gd name="T5" fmla="*/ 578796 h 1352619"/>
              <a:gd name="T6" fmla="*/ 5731510 w 5731510"/>
              <a:gd name="T7" fmla="*/ 1352550 h 1352619"/>
              <a:gd name="T8" fmla="*/ 5731510 w 5731510"/>
              <a:gd name="T9" fmla="*/ 1352550 h 1352619"/>
              <a:gd name="T10" fmla="*/ 578826 w 5731510"/>
              <a:gd name="T11" fmla="*/ 1352550 h 1352619"/>
              <a:gd name="T12" fmla="*/ 0 w 5731510"/>
              <a:gd name="T13" fmla="*/ 773754 h 1352619"/>
              <a:gd name="T14" fmla="*/ 0 w 5731510"/>
              <a:gd name="T15" fmla="*/ 0 h 1352619"/>
              <a:gd name="T16" fmla="*/ 0 w 5731510"/>
              <a:gd name="T17" fmla="*/ 0 h 13526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31510"/>
              <a:gd name="T28" fmla="*/ 0 h 1352619"/>
              <a:gd name="T29" fmla="*/ 5731510 w 5731510"/>
              <a:gd name="T30" fmla="*/ 1352619 h 13526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31510" h="1352619">
                <a:moveTo>
                  <a:pt x="0" y="0"/>
                </a:moveTo>
                <a:lnTo>
                  <a:pt x="5152684" y="0"/>
                </a:lnTo>
                <a:cubicBezTo>
                  <a:pt x="5472361" y="0"/>
                  <a:pt x="5731510" y="259149"/>
                  <a:pt x="5731510" y="578826"/>
                </a:cubicBezTo>
                <a:lnTo>
                  <a:pt x="5731510" y="1352619"/>
                </a:lnTo>
                <a:lnTo>
                  <a:pt x="578826" y="1352619"/>
                </a:lnTo>
                <a:cubicBezTo>
                  <a:pt x="259149" y="1352619"/>
                  <a:pt x="0" y="1093470"/>
                  <a:pt x="0" y="773793"/>
                </a:cubicBezTo>
                <a:lnTo>
                  <a:pt x="0" y="0"/>
                </a:lnTo>
                <a:close/>
              </a:path>
            </a:pathLst>
          </a:custGeom>
          <a:solidFill>
            <a:schemeClr val="accent5">
              <a:lumMod val="20000"/>
              <a:lumOff val="80000"/>
            </a:schemeClr>
          </a:solidFill>
          <a:ln w="12700">
            <a:solidFill>
              <a:srgbClr val="002060"/>
            </a:solidFill>
            <a:miter lim="800000"/>
            <a:headEnd/>
            <a:tailEnd/>
          </a:ln>
        </p:spPr>
        <p:txBody>
          <a:bodyPr rot="0" vert="horz" wrap="square" lIns="36000" tIns="0" rIns="36000" bIns="0" anchor="ctr" anchorCtr="0" upright="1">
            <a:noAutofit/>
          </a:bodyPr>
          <a:lstStyle/>
          <a:p>
            <a:pPr marL="0" marR="0" algn="ctr" rtl="1">
              <a:lnSpc>
                <a:spcPct val="115000"/>
              </a:lnSpc>
              <a:spcBef>
                <a:spcPts val="0"/>
              </a:spcBef>
              <a:spcAft>
                <a:spcPts val="0"/>
              </a:spcAft>
            </a:pPr>
            <a:r>
              <a:rPr lang="ar-SA" sz="280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عملية إنسانية يقوم من خلالها القائد بالتأثير بشكل إيجابي على المرؤوسين من خلال توحيد جهودهم وحفز هممهم من أجل تحقيق الأهداف التنظيمية المرجوة.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27354630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عملية تقييم المواهب</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DAEEE583-CCC6-AB95-4C7A-1B3F6F6FE67C}"/>
              </a:ext>
            </a:extLst>
          </p:cNvPr>
          <p:cNvSpPr txBox="1"/>
          <p:nvPr/>
        </p:nvSpPr>
        <p:spPr>
          <a:xfrm>
            <a:off x="1734457" y="2195778"/>
            <a:ext cx="8723085" cy="246644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وتحدد </a:t>
            </a:r>
            <a:r>
              <a:rPr lang="en-US" sz="2000" dirty="0" err="1">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Workitect</a:t>
            </a:r>
            <a:r>
              <a:rPr lang="en-US" sz="2800" dirty="0">
                <a:solidFill>
                  <a:srgbClr val="C00000"/>
                </a:solidFill>
                <a:effectLst/>
                <a:latin typeface="Sakkal Majalla" panose="02000000000000000000" pitchFamily="2" charset="-78"/>
                <a:ea typeface="Calibri" panose="020F0502020204030204" pitchFamily="34" charset="0"/>
                <a:cs typeface="Sakkal Majalla" panose="02000000000000000000" pitchFamily="2" charset="-78"/>
              </a:rPr>
              <a:t> </a:t>
            </a:r>
            <a:r>
              <a:rPr lang="ar-SA"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وهي شركة الاستشارات الإدارية والتدريب في تطبيقات إدارة المواهب، تحدد نهج لإدارة الأداء يتمثل في:</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معايير ومقاييس الأداء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السلوكيات الوظيفة المطلوبة لإنجاز المهام الوظيفية المحددة وتلبية مسؤوليات العمل.</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SzPct val="125000"/>
              <a:buFont typeface="Symbol" panose="05050102010706020507" pitchFamily="18" charset="2"/>
              <a:buBlip>
                <a:blip r:embed="rId3"/>
              </a:buBlip>
            </a:pPr>
            <a:r>
              <a:rPr lang="ar-SY"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الكفاءات من الأداء المتوسط والمرتفع في الوظائف الرئيسية.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3889589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المواهب وتخطيط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ADDE2F8A-1934-790C-BE7C-91882B6BAF6C}"/>
              </a:ext>
            </a:extLst>
          </p:cNvPr>
          <p:cNvGrpSpPr>
            <a:grpSpLocks/>
          </p:cNvGrpSpPr>
          <p:nvPr/>
        </p:nvGrpSpPr>
        <p:grpSpPr bwMode="auto">
          <a:xfrm>
            <a:off x="2088270" y="1108029"/>
            <a:ext cx="8015457" cy="4953998"/>
            <a:chOff x="1689" y="11430"/>
            <a:chExt cx="57787" cy="35724"/>
          </a:xfrm>
        </p:grpSpPr>
        <p:grpSp>
          <p:nvGrpSpPr>
            <p:cNvPr id="4" name="Google Shape;750;p16">
              <a:extLst>
                <a:ext uri="{FF2B5EF4-FFF2-40B4-BE49-F238E27FC236}">
                  <a16:creationId xmlns:a16="http://schemas.microsoft.com/office/drawing/2014/main" id="{159777DE-3BFC-C648-1215-31073CC4ED3B}"/>
                </a:ext>
              </a:extLst>
            </p:cNvPr>
            <p:cNvGrpSpPr>
              <a:grpSpLocks/>
            </p:cNvGrpSpPr>
            <p:nvPr/>
          </p:nvGrpSpPr>
          <p:grpSpPr bwMode="auto">
            <a:xfrm flipH="1">
              <a:off x="1689" y="29618"/>
              <a:ext cx="57787" cy="7895"/>
              <a:chOff x="6" y="29130"/>
              <a:chExt cx="62757" cy="8580"/>
            </a:xfrm>
          </p:grpSpPr>
          <p:sp>
            <p:nvSpPr>
              <p:cNvPr id="35" name="Google Shape;751;p16">
                <a:extLst>
                  <a:ext uri="{FF2B5EF4-FFF2-40B4-BE49-F238E27FC236}">
                    <a16:creationId xmlns:a16="http://schemas.microsoft.com/office/drawing/2014/main" id="{7BB51E69-7934-4F2C-50F1-5B545FAD0BB0}"/>
                  </a:ext>
                </a:extLst>
              </p:cNvPr>
              <p:cNvSpPr>
                <a:spLocks/>
              </p:cNvSpPr>
              <p:nvPr/>
            </p:nvSpPr>
            <p:spPr bwMode="auto">
              <a:xfrm>
                <a:off x="182" y="30259"/>
                <a:ext cx="62084"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6" name="Google Shape;752;p16">
                <a:extLst>
                  <a:ext uri="{FF2B5EF4-FFF2-40B4-BE49-F238E27FC236}">
                    <a16:creationId xmlns:a16="http://schemas.microsoft.com/office/drawing/2014/main" id="{9CB3E719-4108-87ED-5C9B-BCA22F75A53D}"/>
                  </a:ext>
                </a:extLst>
              </p:cNvPr>
              <p:cNvSpPr>
                <a:spLocks/>
              </p:cNvSpPr>
              <p:nvPr/>
            </p:nvSpPr>
            <p:spPr bwMode="auto">
              <a:xfrm>
                <a:off x="6" y="30092"/>
                <a:ext cx="62458"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7" name="Google Shape;753;p16">
                <a:extLst>
                  <a:ext uri="{FF2B5EF4-FFF2-40B4-BE49-F238E27FC236}">
                    <a16:creationId xmlns:a16="http://schemas.microsoft.com/office/drawing/2014/main" id="{48813001-3D79-BEA0-6CF5-D0C4AD8617C7}"/>
                  </a:ext>
                </a:extLst>
              </p:cNvPr>
              <p:cNvSpPr>
                <a:spLocks/>
              </p:cNvSpPr>
              <p:nvPr/>
            </p:nvSpPr>
            <p:spPr bwMode="auto">
              <a:xfrm>
                <a:off x="3521" y="29130"/>
                <a:ext cx="4844"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8" name="Google Shape;754;p16">
                <a:extLst>
                  <a:ext uri="{FF2B5EF4-FFF2-40B4-BE49-F238E27FC236}">
                    <a16:creationId xmlns:a16="http://schemas.microsoft.com/office/drawing/2014/main" id="{E5C0C985-F356-0BBA-F93A-E82BC1F7E8C5}"/>
                  </a:ext>
                </a:extLst>
              </p:cNvPr>
              <p:cNvSpPr>
                <a:spLocks/>
              </p:cNvSpPr>
              <p:nvPr/>
            </p:nvSpPr>
            <p:spPr bwMode="auto">
              <a:xfrm>
                <a:off x="671" y="36756"/>
                <a:ext cx="4844"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8080E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9" name="Google Shape;755;p16">
                <a:extLst>
                  <a:ext uri="{FF2B5EF4-FFF2-40B4-BE49-F238E27FC236}">
                    <a16:creationId xmlns:a16="http://schemas.microsoft.com/office/drawing/2014/main" id="{677AA4F2-5D0F-6169-784C-39786BF5FB43}"/>
                  </a:ext>
                </a:extLst>
              </p:cNvPr>
              <p:cNvSpPr>
                <a:spLocks/>
              </p:cNvSpPr>
              <p:nvPr/>
            </p:nvSpPr>
            <p:spPr bwMode="auto">
              <a:xfrm>
                <a:off x="1072" y="36756"/>
                <a:ext cx="3851" cy="478"/>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40" name="Google Shape;756;p16">
                <a:extLst>
                  <a:ext uri="{FF2B5EF4-FFF2-40B4-BE49-F238E27FC236}">
                    <a16:creationId xmlns:a16="http://schemas.microsoft.com/office/drawing/2014/main" id="{A8A96EB5-4932-DAC9-D1BF-DC1C74F54B62}"/>
                  </a:ext>
                </a:extLst>
              </p:cNvPr>
              <p:cNvSpPr>
                <a:spLocks/>
              </p:cNvSpPr>
              <p:nvPr/>
            </p:nvSpPr>
            <p:spPr bwMode="auto">
              <a:xfrm>
                <a:off x="4422" y="29607"/>
                <a:ext cx="3968"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2020BA"/>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41" name="Google Shape;757;p16">
                <a:extLst>
                  <a:ext uri="{FF2B5EF4-FFF2-40B4-BE49-F238E27FC236}">
                    <a16:creationId xmlns:a16="http://schemas.microsoft.com/office/drawing/2014/main" id="{CEEBD409-D198-5B45-0BF7-7CBD7BC072E7}"/>
                  </a:ext>
                </a:extLst>
              </p:cNvPr>
              <p:cNvSpPr>
                <a:spLocks/>
              </p:cNvSpPr>
              <p:nvPr/>
            </p:nvSpPr>
            <p:spPr bwMode="auto">
              <a:xfrm>
                <a:off x="838" y="29607"/>
                <a:ext cx="6260"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4949E7"/>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ar-SY" sz="24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3</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42" name="Google Shape;760;p16">
                <a:extLst>
                  <a:ext uri="{FF2B5EF4-FFF2-40B4-BE49-F238E27FC236}">
                    <a16:creationId xmlns:a16="http://schemas.microsoft.com/office/drawing/2014/main" id="{7726A978-1052-A857-9A14-8F2B827AA9B6}"/>
                  </a:ext>
                </a:extLst>
              </p:cNvPr>
              <p:cNvSpPr txBox="1">
                <a:spLocks noChangeArrowheads="1"/>
              </p:cNvSpPr>
              <p:nvPr/>
            </p:nvSpPr>
            <p:spPr bwMode="auto">
              <a:xfrm>
                <a:off x="8913" y="30237"/>
                <a:ext cx="53850"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R="0" lvl="0" algn="r" rtl="1">
                  <a:lnSpc>
                    <a:spcPct val="107000"/>
                  </a:lnSpc>
                  <a:spcBef>
                    <a:spcPts val="0"/>
                  </a:spcBef>
                  <a:spcAft>
                    <a:spcPts val="800"/>
                  </a:spcAft>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حليل الفجوات في المواهب والقضايا المتصلة بها.</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7" name="Group 6">
              <a:extLst>
                <a:ext uri="{FF2B5EF4-FFF2-40B4-BE49-F238E27FC236}">
                  <a16:creationId xmlns:a16="http://schemas.microsoft.com/office/drawing/2014/main" id="{42FB7E27-4DAE-E1BF-4228-F645590D7072}"/>
                </a:ext>
              </a:extLst>
            </p:cNvPr>
            <p:cNvGrpSpPr>
              <a:grpSpLocks/>
            </p:cNvGrpSpPr>
            <p:nvPr/>
          </p:nvGrpSpPr>
          <p:grpSpPr bwMode="auto">
            <a:xfrm flipH="1">
              <a:off x="1922" y="20374"/>
              <a:ext cx="57507" cy="7895"/>
              <a:chOff x="4" y="19422"/>
              <a:chExt cx="62460" cy="8577"/>
            </a:xfrm>
          </p:grpSpPr>
          <p:sp>
            <p:nvSpPr>
              <p:cNvPr id="27" name="Google Shape;762;p16">
                <a:extLst>
                  <a:ext uri="{FF2B5EF4-FFF2-40B4-BE49-F238E27FC236}">
                    <a16:creationId xmlns:a16="http://schemas.microsoft.com/office/drawing/2014/main" id="{324EA4DE-28B4-33A0-BE3F-805BCDCE7B02}"/>
                  </a:ext>
                </a:extLst>
              </p:cNvPr>
              <p:cNvSpPr>
                <a:spLocks/>
              </p:cNvSpPr>
              <p:nvPr/>
            </p:nvSpPr>
            <p:spPr bwMode="auto">
              <a:xfrm>
                <a:off x="184" y="20552"/>
                <a:ext cx="62082" cy="6670"/>
              </a:xfrm>
              <a:custGeom>
                <a:avLst/>
                <a:gdLst>
                  <a:gd name="T0" fmla="*/ 3215 w 162914"/>
                  <a:gd name="T1" fmla="*/ 1 h 23992"/>
                  <a:gd name="T2" fmla="*/ 1 w 162914"/>
                  <a:gd name="T3" fmla="*/ 3215 h 23992"/>
                  <a:gd name="T4" fmla="*/ 1 w 162914"/>
                  <a:gd name="T5" fmla="*/ 20777 h 23992"/>
                  <a:gd name="T6" fmla="*/ 3215 w 162914"/>
                  <a:gd name="T7" fmla="*/ 23992 h 23992"/>
                  <a:gd name="T8" fmla="*/ 159699 w 162914"/>
                  <a:gd name="T9" fmla="*/ 23992 h 23992"/>
                  <a:gd name="T10" fmla="*/ 162914 w 162914"/>
                  <a:gd name="T11" fmla="*/ 20777 h 23992"/>
                  <a:gd name="T12" fmla="*/ 162914 w 162914"/>
                  <a:gd name="T13" fmla="*/ 3215 h 23992"/>
                  <a:gd name="T14" fmla="*/ 159699 w 162914"/>
                  <a:gd name="T15" fmla="*/ 1 h 23992"/>
                  <a:gd name="T16" fmla="*/ 3215 w 162914"/>
                  <a:gd name="T17" fmla="*/ 1 h 2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8" name="Google Shape;763;p16">
                <a:extLst>
                  <a:ext uri="{FF2B5EF4-FFF2-40B4-BE49-F238E27FC236}">
                    <a16:creationId xmlns:a16="http://schemas.microsoft.com/office/drawing/2014/main" id="{CFAFDE77-59AD-6BAD-F79D-2CAB89799983}"/>
                  </a:ext>
                </a:extLst>
              </p:cNvPr>
              <p:cNvSpPr>
                <a:spLocks/>
              </p:cNvSpPr>
              <p:nvPr/>
            </p:nvSpPr>
            <p:spPr bwMode="auto">
              <a:xfrm>
                <a:off x="4" y="20373"/>
                <a:ext cx="62460" cy="6670"/>
              </a:xfrm>
              <a:custGeom>
                <a:avLst/>
                <a:gdLst>
                  <a:gd name="T0" fmla="*/ 3215 w 162914"/>
                  <a:gd name="T1" fmla="*/ 1 h 23992"/>
                  <a:gd name="T2" fmla="*/ 1 w 162914"/>
                  <a:gd name="T3" fmla="*/ 3215 h 23992"/>
                  <a:gd name="T4" fmla="*/ 1 w 162914"/>
                  <a:gd name="T5" fmla="*/ 20777 h 23992"/>
                  <a:gd name="T6" fmla="*/ 3215 w 162914"/>
                  <a:gd name="T7" fmla="*/ 23992 h 23992"/>
                  <a:gd name="T8" fmla="*/ 159699 w 162914"/>
                  <a:gd name="T9" fmla="*/ 23992 h 23992"/>
                  <a:gd name="T10" fmla="*/ 162914 w 162914"/>
                  <a:gd name="T11" fmla="*/ 20777 h 23992"/>
                  <a:gd name="T12" fmla="*/ 162914 w 162914"/>
                  <a:gd name="T13" fmla="*/ 3215 h 23992"/>
                  <a:gd name="T14" fmla="*/ 159699 w 162914"/>
                  <a:gd name="T15" fmla="*/ 1 h 23992"/>
                  <a:gd name="T16" fmla="*/ 3215 w 162914"/>
                  <a:gd name="T17" fmla="*/ 1 h 2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3992" extrusionOk="0">
                    <a:moveTo>
                      <a:pt x="3215" y="1"/>
                    </a:moveTo>
                    <a:cubicBezTo>
                      <a:pt x="1441" y="1"/>
                      <a:pt x="1" y="1429"/>
                      <a:pt x="1" y="3215"/>
                    </a:cubicBezTo>
                    <a:lnTo>
                      <a:pt x="1" y="20777"/>
                    </a:lnTo>
                    <a:cubicBezTo>
                      <a:pt x="1" y="22563"/>
                      <a:pt x="1441" y="23992"/>
                      <a:pt x="3215" y="23992"/>
                    </a:cubicBezTo>
                    <a:lnTo>
                      <a:pt x="159699" y="23992"/>
                    </a:lnTo>
                    <a:cubicBezTo>
                      <a:pt x="161473" y="23992"/>
                      <a:pt x="162914" y="22563"/>
                      <a:pt x="162914" y="20777"/>
                    </a:cubicBezTo>
                    <a:lnTo>
                      <a:pt x="162914" y="3215"/>
                    </a:lnTo>
                    <a:cubicBezTo>
                      <a:pt x="162914" y="1429"/>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9" name="Google Shape;764;p16">
                <a:extLst>
                  <a:ext uri="{FF2B5EF4-FFF2-40B4-BE49-F238E27FC236}">
                    <a16:creationId xmlns:a16="http://schemas.microsoft.com/office/drawing/2014/main" id="{7014AD30-89C8-48CC-AD26-21A1814FD845}"/>
                  </a:ext>
                </a:extLst>
              </p:cNvPr>
              <p:cNvSpPr>
                <a:spLocks/>
              </p:cNvSpPr>
              <p:nvPr/>
            </p:nvSpPr>
            <p:spPr bwMode="auto">
              <a:xfrm>
                <a:off x="3521" y="19422"/>
                <a:ext cx="4928"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0" name="Google Shape;765;p16">
                <a:extLst>
                  <a:ext uri="{FF2B5EF4-FFF2-40B4-BE49-F238E27FC236}">
                    <a16:creationId xmlns:a16="http://schemas.microsoft.com/office/drawing/2014/main" id="{A01339DC-68B4-0485-36B3-B0E370E555D5}"/>
                  </a:ext>
                </a:extLst>
              </p:cNvPr>
              <p:cNvSpPr>
                <a:spLocks/>
              </p:cNvSpPr>
              <p:nvPr/>
            </p:nvSpPr>
            <p:spPr bwMode="auto">
              <a:xfrm>
                <a:off x="671" y="27045"/>
                <a:ext cx="4928"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F48989"/>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1" name="Google Shape;766;p16">
                <a:extLst>
                  <a:ext uri="{FF2B5EF4-FFF2-40B4-BE49-F238E27FC236}">
                    <a16:creationId xmlns:a16="http://schemas.microsoft.com/office/drawing/2014/main" id="{FB3063D8-761B-5BEE-BD32-8530F849A307}"/>
                  </a:ext>
                </a:extLst>
              </p:cNvPr>
              <p:cNvSpPr>
                <a:spLocks/>
              </p:cNvSpPr>
              <p:nvPr/>
            </p:nvSpPr>
            <p:spPr bwMode="auto">
              <a:xfrm>
                <a:off x="1072" y="27045"/>
                <a:ext cx="3918"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2" name="Google Shape;767;p16">
                <a:extLst>
                  <a:ext uri="{FF2B5EF4-FFF2-40B4-BE49-F238E27FC236}">
                    <a16:creationId xmlns:a16="http://schemas.microsoft.com/office/drawing/2014/main" id="{6A0C0077-B399-6F72-B651-87B92F9FC5E8}"/>
                  </a:ext>
                </a:extLst>
              </p:cNvPr>
              <p:cNvSpPr>
                <a:spLocks/>
              </p:cNvSpPr>
              <p:nvPr/>
            </p:nvSpPr>
            <p:spPr bwMode="auto">
              <a:xfrm>
                <a:off x="4422" y="19899"/>
                <a:ext cx="4037"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C6282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33" name="Google Shape;768;p16">
                <a:extLst>
                  <a:ext uri="{FF2B5EF4-FFF2-40B4-BE49-F238E27FC236}">
                    <a16:creationId xmlns:a16="http://schemas.microsoft.com/office/drawing/2014/main" id="{334D1466-D394-CD4E-2BDC-7A9198E19EC7}"/>
                  </a:ext>
                </a:extLst>
              </p:cNvPr>
              <p:cNvSpPr>
                <a:spLocks/>
              </p:cNvSpPr>
              <p:nvPr/>
            </p:nvSpPr>
            <p:spPr bwMode="auto">
              <a:xfrm>
                <a:off x="935" y="19899"/>
                <a:ext cx="6260" cy="7623"/>
              </a:xfrm>
              <a:custGeom>
                <a:avLst/>
                <a:gdLst>
                  <a:gd name="T0" fmla="*/ 4977 w 30909"/>
                  <a:gd name="T1" fmla="*/ 0 h 27421"/>
                  <a:gd name="T2" fmla="*/ 0 w 30909"/>
                  <a:gd name="T3" fmla="*/ 27420 h 27421"/>
                  <a:gd name="T4" fmla="*/ 25932 w 30909"/>
                  <a:gd name="T5" fmla="*/ 27420 h 27421"/>
                  <a:gd name="T6" fmla="*/ 30909 w 30909"/>
                  <a:gd name="T7" fmla="*/ 0 h 27421"/>
                  <a:gd name="T8" fmla="*/ 4977 w 30909"/>
                  <a:gd name="T9" fmla="*/ 0 h 27421"/>
                  <a:gd name="T10" fmla="*/ 0 w 30909"/>
                  <a:gd name="T11" fmla="*/ 0 h 27421"/>
                  <a:gd name="T12" fmla="*/ 30909 w 30909"/>
                  <a:gd name="T13" fmla="*/ 27421 h 27421"/>
                </a:gdLst>
                <a:ahLst/>
                <a:cxnLst>
                  <a:cxn ang="0">
                    <a:pos x="T0" y="T1"/>
                  </a:cxn>
                  <a:cxn ang="0">
                    <a:pos x="T2" y="T3"/>
                  </a:cxn>
                  <a:cxn ang="0">
                    <a:pos x="T4" y="T5"/>
                  </a:cxn>
                  <a:cxn ang="0">
                    <a:pos x="T6" y="T7"/>
                  </a:cxn>
                  <a:cxn ang="0">
                    <a:pos x="T8" y="T9"/>
                  </a:cxn>
                </a:cxnLst>
                <a:rect l="T10" t="T11" r="T12" b="T13"/>
                <a:pathLst>
                  <a:path w="30909" h="27421" extrusionOk="0">
                    <a:moveTo>
                      <a:pt x="4977" y="0"/>
                    </a:moveTo>
                    <a:lnTo>
                      <a:pt x="0" y="27420"/>
                    </a:lnTo>
                    <a:lnTo>
                      <a:pt x="25932" y="27420"/>
                    </a:lnTo>
                    <a:lnTo>
                      <a:pt x="30909" y="0"/>
                    </a:lnTo>
                    <a:lnTo>
                      <a:pt x="4977" y="0"/>
                    </a:lnTo>
                    <a:close/>
                  </a:path>
                </a:pathLst>
              </a:custGeom>
              <a:solidFill>
                <a:srgbClr val="EC3A3B"/>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ar-SY" sz="24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2</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34" name="Google Shape;771;p16">
                <a:extLst>
                  <a:ext uri="{FF2B5EF4-FFF2-40B4-BE49-F238E27FC236}">
                    <a16:creationId xmlns:a16="http://schemas.microsoft.com/office/drawing/2014/main" id="{22C30312-68B5-73F7-B324-6AEF5189FD25}"/>
                  </a:ext>
                </a:extLst>
              </p:cNvPr>
              <p:cNvSpPr txBox="1">
                <a:spLocks noChangeArrowheads="1"/>
              </p:cNvSpPr>
              <p:nvPr/>
            </p:nvSpPr>
            <p:spPr bwMode="auto">
              <a:xfrm>
                <a:off x="8338" y="20521"/>
                <a:ext cx="53948" cy="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R="0" lvl="0" algn="r" rtl="1">
                  <a:lnSpc>
                    <a:spcPct val="107000"/>
                  </a:lnSpc>
                  <a:spcBef>
                    <a:spcPts val="0"/>
                  </a:spcBef>
                  <a:spcAft>
                    <a:spcPts val="800"/>
                  </a:spcAft>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إجراءات التطوير الوظيفي (خطط العمل) اللازمة لكل موظف.</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8" name="Group 7">
              <a:extLst>
                <a:ext uri="{FF2B5EF4-FFF2-40B4-BE49-F238E27FC236}">
                  <a16:creationId xmlns:a16="http://schemas.microsoft.com/office/drawing/2014/main" id="{8F701616-0EE8-350E-259A-E9AD3350CDCE}"/>
                </a:ext>
              </a:extLst>
            </p:cNvPr>
            <p:cNvGrpSpPr>
              <a:grpSpLocks/>
            </p:cNvGrpSpPr>
            <p:nvPr/>
          </p:nvGrpSpPr>
          <p:grpSpPr bwMode="auto">
            <a:xfrm flipH="1">
              <a:off x="2086" y="11430"/>
              <a:ext cx="57332" cy="7894"/>
              <a:chOff x="4" y="9711"/>
              <a:chExt cx="62262" cy="8580"/>
            </a:xfrm>
          </p:grpSpPr>
          <p:sp>
            <p:nvSpPr>
              <p:cNvPr id="19" name="Google Shape;773;p16">
                <a:extLst>
                  <a:ext uri="{FF2B5EF4-FFF2-40B4-BE49-F238E27FC236}">
                    <a16:creationId xmlns:a16="http://schemas.microsoft.com/office/drawing/2014/main" id="{89DACACF-1AFE-FECA-B11C-9C84D08676BC}"/>
                  </a:ext>
                </a:extLst>
              </p:cNvPr>
              <p:cNvSpPr>
                <a:spLocks/>
              </p:cNvSpPr>
              <p:nvPr/>
            </p:nvSpPr>
            <p:spPr bwMode="auto">
              <a:xfrm>
                <a:off x="183" y="10842"/>
                <a:ext cx="62083"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0" name="Google Shape;774;p16">
                <a:extLst>
                  <a:ext uri="{FF2B5EF4-FFF2-40B4-BE49-F238E27FC236}">
                    <a16:creationId xmlns:a16="http://schemas.microsoft.com/office/drawing/2014/main" id="{73E57E29-1254-F5FA-BD5D-C2969FAD4A4E}"/>
                  </a:ext>
                </a:extLst>
              </p:cNvPr>
              <p:cNvSpPr>
                <a:spLocks/>
              </p:cNvSpPr>
              <p:nvPr/>
            </p:nvSpPr>
            <p:spPr bwMode="auto">
              <a:xfrm>
                <a:off x="4" y="10663"/>
                <a:ext cx="62262"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1" name="Google Shape;775;p16">
                <a:extLst>
                  <a:ext uri="{FF2B5EF4-FFF2-40B4-BE49-F238E27FC236}">
                    <a16:creationId xmlns:a16="http://schemas.microsoft.com/office/drawing/2014/main" id="{782B3895-0128-C80D-378E-CA24B99BCEE0}"/>
                  </a:ext>
                </a:extLst>
              </p:cNvPr>
              <p:cNvSpPr>
                <a:spLocks/>
              </p:cNvSpPr>
              <p:nvPr/>
            </p:nvSpPr>
            <p:spPr bwMode="auto">
              <a:xfrm>
                <a:off x="3521" y="9711"/>
                <a:ext cx="5186" cy="953"/>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2" name="Google Shape;776;p16">
                <a:extLst>
                  <a:ext uri="{FF2B5EF4-FFF2-40B4-BE49-F238E27FC236}">
                    <a16:creationId xmlns:a16="http://schemas.microsoft.com/office/drawing/2014/main" id="{3471AE25-262E-80D3-D33C-ED5D5EAADE77}"/>
                  </a:ext>
                </a:extLst>
              </p:cNvPr>
              <p:cNvSpPr>
                <a:spLocks/>
              </p:cNvSpPr>
              <p:nvPr/>
            </p:nvSpPr>
            <p:spPr bwMode="auto">
              <a:xfrm>
                <a:off x="671" y="17337"/>
                <a:ext cx="5186"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FDD77C"/>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3" name="Google Shape;777;p16">
                <a:extLst>
                  <a:ext uri="{FF2B5EF4-FFF2-40B4-BE49-F238E27FC236}">
                    <a16:creationId xmlns:a16="http://schemas.microsoft.com/office/drawing/2014/main" id="{D1AD7844-7A74-680C-FF26-50FE609C013D}"/>
                  </a:ext>
                </a:extLst>
              </p:cNvPr>
              <p:cNvSpPr>
                <a:spLocks/>
              </p:cNvSpPr>
              <p:nvPr/>
            </p:nvSpPr>
            <p:spPr bwMode="auto">
              <a:xfrm>
                <a:off x="1072" y="17337"/>
                <a:ext cx="4123" cy="477"/>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4" name="Google Shape;778;p16">
                <a:extLst>
                  <a:ext uri="{FF2B5EF4-FFF2-40B4-BE49-F238E27FC236}">
                    <a16:creationId xmlns:a16="http://schemas.microsoft.com/office/drawing/2014/main" id="{FD2B1FE2-76E6-0F8D-C012-31CF33F34F2F}"/>
                  </a:ext>
                </a:extLst>
              </p:cNvPr>
              <p:cNvSpPr>
                <a:spLocks/>
              </p:cNvSpPr>
              <p:nvPr/>
            </p:nvSpPr>
            <p:spPr bwMode="auto">
              <a:xfrm>
                <a:off x="4422" y="10188"/>
                <a:ext cx="4248" cy="476"/>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E09214"/>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5" name="Google Shape;779;p16">
                <a:extLst>
                  <a:ext uri="{FF2B5EF4-FFF2-40B4-BE49-F238E27FC236}">
                    <a16:creationId xmlns:a16="http://schemas.microsoft.com/office/drawing/2014/main" id="{C74269CB-5808-49F5-B3FF-C8AAFA457661}"/>
                  </a:ext>
                </a:extLst>
              </p:cNvPr>
              <p:cNvSpPr>
                <a:spLocks/>
              </p:cNvSpPr>
              <p:nvPr/>
            </p:nvSpPr>
            <p:spPr bwMode="auto">
              <a:xfrm>
                <a:off x="1004" y="10188"/>
                <a:ext cx="6492"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FCBD24"/>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ar-SY" sz="24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1</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6" name="Google Shape;782;p16">
                <a:extLst>
                  <a:ext uri="{FF2B5EF4-FFF2-40B4-BE49-F238E27FC236}">
                    <a16:creationId xmlns:a16="http://schemas.microsoft.com/office/drawing/2014/main" id="{6DCC7386-03C7-772A-F0C2-0540CE1B01C5}"/>
                  </a:ext>
                </a:extLst>
              </p:cNvPr>
              <p:cNvSpPr txBox="1">
                <a:spLocks noChangeArrowheads="1"/>
              </p:cNvSpPr>
              <p:nvPr/>
            </p:nvSpPr>
            <p:spPr bwMode="auto">
              <a:xfrm>
                <a:off x="8848" y="10815"/>
                <a:ext cx="53418" cy="6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R="0" lvl="0" algn="r" rtl="1">
                  <a:lnSpc>
                    <a:spcPct val="107000"/>
                  </a:lnSpc>
                  <a:spcBef>
                    <a:spcPts val="0"/>
                  </a:spcBef>
                  <a:spcAft>
                    <a:spcPts val="800"/>
                  </a:spcAft>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تحديد الموظفين ذوي الإمكانيات العالية الذين يعملون في المؤسسة.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nvGrpSpPr>
            <p:cNvPr id="10" name="Google Shape;750;p16">
              <a:extLst>
                <a:ext uri="{FF2B5EF4-FFF2-40B4-BE49-F238E27FC236}">
                  <a16:creationId xmlns:a16="http://schemas.microsoft.com/office/drawing/2014/main" id="{163CE41D-C2D9-C69D-A381-CEE8AF4B7D99}"/>
                </a:ext>
              </a:extLst>
            </p:cNvPr>
            <p:cNvGrpSpPr>
              <a:grpSpLocks/>
            </p:cNvGrpSpPr>
            <p:nvPr/>
          </p:nvGrpSpPr>
          <p:grpSpPr bwMode="auto">
            <a:xfrm flipH="1">
              <a:off x="1689" y="39259"/>
              <a:ext cx="57787" cy="7895"/>
              <a:chOff x="6" y="29130"/>
              <a:chExt cx="62757" cy="8580"/>
            </a:xfrm>
          </p:grpSpPr>
          <p:sp>
            <p:nvSpPr>
              <p:cNvPr id="11" name="Google Shape;751;p16">
                <a:extLst>
                  <a:ext uri="{FF2B5EF4-FFF2-40B4-BE49-F238E27FC236}">
                    <a16:creationId xmlns:a16="http://schemas.microsoft.com/office/drawing/2014/main" id="{ABADC024-264E-88DE-F880-1EB74C364A78}"/>
                  </a:ext>
                </a:extLst>
              </p:cNvPr>
              <p:cNvSpPr>
                <a:spLocks/>
              </p:cNvSpPr>
              <p:nvPr/>
            </p:nvSpPr>
            <p:spPr bwMode="auto">
              <a:xfrm>
                <a:off x="182" y="30259"/>
                <a:ext cx="62084"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rgbClr val="000000">
                  <a:alpha val="32941"/>
                </a:srgb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2" name="Google Shape;752;p16">
                <a:extLst>
                  <a:ext uri="{FF2B5EF4-FFF2-40B4-BE49-F238E27FC236}">
                    <a16:creationId xmlns:a16="http://schemas.microsoft.com/office/drawing/2014/main" id="{E82727DF-BDCB-4E85-6A4A-A9A0C12E3F3A}"/>
                  </a:ext>
                </a:extLst>
              </p:cNvPr>
              <p:cNvSpPr>
                <a:spLocks/>
              </p:cNvSpPr>
              <p:nvPr/>
            </p:nvSpPr>
            <p:spPr bwMode="auto">
              <a:xfrm>
                <a:off x="6" y="30092"/>
                <a:ext cx="62458" cy="6673"/>
              </a:xfrm>
              <a:custGeom>
                <a:avLst/>
                <a:gdLst>
                  <a:gd name="T0" fmla="*/ 3215 w 162914"/>
                  <a:gd name="T1" fmla="*/ 1 h 24004"/>
                  <a:gd name="T2" fmla="*/ 1 w 162914"/>
                  <a:gd name="T3" fmla="*/ 3215 h 24004"/>
                  <a:gd name="T4" fmla="*/ 1 w 162914"/>
                  <a:gd name="T5" fmla="*/ 20789 h 24004"/>
                  <a:gd name="T6" fmla="*/ 3215 w 162914"/>
                  <a:gd name="T7" fmla="*/ 24004 h 24004"/>
                  <a:gd name="T8" fmla="*/ 159699 w 162914"/>
                  <a:gd name="T9" fmla="*/ 24004 h 24004"/>
                  <a:gd name="T10" fmla="*/ 162914 w 162914"/>
                  <a:gd name="T11" fmla="*/ 20789 h 24004"/>
                  <a:gd name="T12" fmla="*/ 162914 w 162914"/>
                  <a:gd name="T13" fmla="*/ 3215 h 24004"/>
                  <a:gd name="T14" fmla="*/ 159699 w 162914"/>
                  <a:gd name="T15" fmla="*/ 1 h 24004"/>
                  <a:gd name="T16" fmla="*/ 3215 w 162914"/>
                  <a:gd name="T17" fmla="*/ 1 h 240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2914" h="24004" extrusionOk="0">
                    <a:moveTo>
                      <a:pt x="3215" y="1"/>
                    </a:moveTo>
                    <a:cubicBezTo>
                      <a:pt x="1441" y="1"/>
                      <a:pt x="1" y="1441"/>
                      <a:pt x="1" y="3215"/>
                    </a:cubicBezTo>
                    <a:lnTo>
                      <a:pt x="1" y="20789"/>
                    </a:lnTo>
                    <a:cubicBezTo>
                      <a:pt x="1" y="22563"/>
                      <a:pt x="1441" y="24004"/>
                      <a:pt x="3215" y="24004"/>
                    </a:cubicBezTo>
                    <a:lnTo>
                      <a:pt x="159699" y="24004"/>
                    </a:lnTo>
                    <a:cubicBezTo>
                      <a:pt x="161473" y="24004"/>
                      <a:pt x="162914" y="22563"/>
                      <a:pt x="162914" y="20789"/>
                    </a:cubicBezTo>
                    <a:lnTo>
                      <a:pt x="162914" y="3215"/>
                    </a:lnTo>
                    <a:cubicBezTo>
                      <a:pt x="162914" y="1441"/>
                      <a:pt x="161473" y="1"/>
                      <a:pt x="159699" y="1"/>
                    </a:cubicBezTo>
                    <a:lnTo>
                      <a:pt x="3215" y="1"/>
                    </a:lnTo>
                    <a:close/>
                  </a:path>
                </a:pathLst>
              </a:custGeom>
              <a:solidFill>
                <a:schemeClr val="lt2">
                  <a:lumMod val="100000"/>
                  <a:lumOff val="0"/>
                </a:schemeClr>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3" name="Google Shape;753;p16">
                <a:extLst>
                  <a:ext uri="{FF2B5EF4-FFF2-40B4-BE49-F238E27FC236}">
                    <a16:creationId xmlns:a16="http://schemas.microsoft.com/office/drawing/2014/main" id="{D44C700D-09F1-2B2B-3429-BFBAAA18402C}"/>
                  </a:ext>
                </a:extLst>
              </p:cNvPr>
              <p:cNvSpPr>
                <a:spLocks/>
              </p:cNvSpPr>
              <p:nvPr/>
            </p:nvSpPr>
            <p:spPr bwMode="auto">
              <a:xfrm>
                <a:off x="3521" y="29130"/>
                <a:ext cx="4844" cy="954"/>
              </a:xfrm>
              <a:custGeom>
                <a:avLst/>
                <a:gdLst>
                  <a:gd name="T0" fmla="*/ 620 w 26552"/>
                  <a:gd name="T1" fmla="*/ 1 h 3430"/>
                  <a:gd name="T2" fmla="*/ 1 w 26552"/>
                  <a:gd name="T3" fmla="*/ 3430 h 3430"/>
                  <a:gd name="T4" fmla="*/ 25873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873"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4" name="Google Shape;754;p16">
                <a:extLst>
                  <a:ext uri="{FF2B5EF4-FFF2-40B4-BE49-F238E27FC236}">
                    <a16:creationId xmlns:a16="http://schemas.microsoft.com/office/drawing/2014/main" id="{226972E9-7AE5-3802-3B8E-23A7C00DB872}"/>
                  </a:ext>
                </a:extLst>
              </p:cNvPr>
              <p:cNvSpPr>
                <a:spLocks/>
              </p:cNvSpPr>
              <p:nvPr/>
            </p:nvSpPr>
            <p:spPr bwMode="auto">
              <a:xfrm>
                <a:off x="671" y="36756"/>
                <a:ext cx="4844" cy="954"/>
              </a:xfrm>
              <a:custGeom>
                <a:avLst/>
                <a:gdLst>
                  <a:gd name="T0" fmla="*/ 620 w 26552"/>
                  <a:gd name="T1" fmla="*/ 1 h 3430"/>
                  <a:gd name="T2" fmla="*/ 1 w 26552"/>
                  <a:gd name="T3" fmla="*/ 3430 h 3430"/>
                  <a:gd name="T4" fmla="*/ 25921 w 26552"/>
                  <a:gd name="T5" fmla="*/ 3430 h 3430"/>
                  <a:gd name="T6" fmla="*/ 26552 w 26552"/>
                  <a:gd name="T7" fmla="*/ 1 h 3430"/>
                  <a:gd name="T8" fmla="*/ 620 w 26552"/>
                  <a:gd name="T9" fmla="*/ 1 h 3430"/>
                </a:gdLst>
                <a:ahLst/>
                <a:cxnLst>
                  <a:cxn ang="0">
                    <a:pos x="T0" y="T1"/>
                  </a:cxn>
                  <a:cxn ang="0">
                    <a:pos x="T2" y="T3"/>
                  </a:cxn>
                  <a:cxn ang="0">
                    <a:pos x="T4" y="T5"/>
                  </a:cxn>
                  <a:cxn ang="0">
                    <a:pos x="T6" y="T7"/>
                  </a:cxn>
                  <a:cxn ang="0">
                    <a:pos x="T8" y="T9"/>
                  </a:cxn>
                </a:cxnLst>
                <a:rect l="0" t="0" r="r" b="b"/>
                <a:pathLst>
                  <a:path w="26552" h="3430" extrusionOk="0">
                    <a:moveTo>
                      <a:pt x="620" y="1"/>
                    </a:moveTo>
                    <a:lnTo>
                      <a:pt x="1" y="3430"/>
                    </a:lnTo>
                    <a:lnTo>
                      <a:pt x="25921" y="3430"/>
                    </a:lnTo>
                    <a:lnTo>
                      <a:pt x="26552" y="1"/>
                    </a:lnTo>
                    <a:lnTo>
                      <a:pt x="620" y="1"/>
                    </a:lnTo>
                    <a:close/>
                  </a:path>
                </a:pathLst>
              </a:custGeom>
              <a:solidFill>
                <a:srgbClr val="9F5FCF"/>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5" name="Google Shape;755;p16">
                <a:extLst>
                  <a:ext uri="{FF2B5EF4-FFF2-40B4-BE49-F238E27FC236}">
                    <a16:creationId xmlns:a16="http://schemas.microsoft.com/office/drawing/2014/main" id="{5FAED9BD-7A3F-E334-00A3-20030B7CB8E4}"/>
                  </a:ext>
                </a:extLst>
              </p:cNvPr>
              <p:cNvSpPr>
                <a:spLocks/>
              </p:cNvSpPr>
              <p:nvPr/>
            </p:nvSpPr>
            <p:spPr bwMode="auto">
              <a:xfrm>
                <a:off x="1072" y="36756"/>
                <a:ext cx="3851" cy="478"/>
              </a:xfrm>
              <a:custGeom>
                <a:avLst/>
                <a:gdLst>
                  <a:gd name="T0" fmla="*/ 0 w 21110"/>
                  <a:gd name="T1" fmla="*/ 1 h 1716"/>
                  <a:gd name="T2" fmla="*/ 1393 w 21110"/>
                  <a:gd name="T3" fmla="*/ 1715 h 1716"/>
                  <a:gd name="T4" fmla="*/ 21110 w 21110"/>
                  <a:gd name="T5" fmla="*/ 1715 h 1716"/>
                  <a:gd name="T6" fmla="*/ 21110 w 21110"/>
                  <a:gd name="T7" fmla="*/ 1 h 1716"/>
                  <a:gd name="T8" fmla="*/ 0 w 21110"/>
                  <a:gd name="T9" fmla="*/ 1 h 1716"/>
                </a:gdLst>
                <a:ahLst/>
                <a:cxnLst>
                  <a:cxn ang="0">
                    <a:pos x="T0" y="T1"/>
                  </a:cxn>
                  <a:cxn ang="0">
                    <a:pos x="T2" y="T3"/>
                  </a:cxn>
                  <a:cxn ang="0">
                    <a:pos x="T4" y="T5"/>
                  </a:cxn>
                  <a:cxn ang="0">
                    <a:pos x="T6" y="T7"/>
                  </a:cxn>
                  <a:cxn ang="0">
                    <a:pos x="T8" y="T9"/>
                  </a:cxn>
                </a:cxnLst>
                <a:rect l="0" t="0" r="r" b="b"/>
                <a:pathLst>
                  <a:path w="21110" h="1716" extrusionOk="0">
                    <a:moveTo>
                      <a:pt x="0" y="1"/>
                    </a:moveTo>
                    <a:lnTo>
                      <a:pt x="1393" y="1715"/>
                    </a:lnTo>
                    <a:lnTo>
                      <a:pt x="21110" y="1715"/>
                    </a:lnTo>
                    <a:lnTo>
                      <a:pt x="21110" y="1"/>
                    </a:lnTo>
                    <a:lnTo>
                      <a:pt x="0" y="1"/>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6" name="Google Shape;756;p16">
                <a:extLst>
                  <a:ext uri="{FF2B5EF4-FFF2-40B4-BE49-F238E27FC236}">
                    <a16:creationId xmlns:a16="http://schemas.microsoft.com/office/drawing/2014/main" id="{DF3B46AB-C5FA-A236-57CB-337FECCA149F}"/>
                  </a:ext>
                </a:extLst>
              </p:cNvPr>
              <p:cNvSpPr>
                <a:spLocks/>
              </p:cNvSpPr>
              <p:nvPr/>
            </p:nvSpPr>
            <p:spPr bwMode="auto">
              <a:xfrm>
                <a:off x="4422" y="29607"/>
                <a:ext cx="3968" cy="477"/>
              </a:xfrm>
              <a:custGeom>
                <a:avLst/>
                <a:gdLst>
                  <a:gd name="T0" fmla="*/ 596 w 21754"/>
                  <a:gd name="T1" fmla="*/ 0 h 1715"/>
                  <a:gd name="T2" fmla="*/ 0 w 21754"/>
                  <a:gd name="T3" fmla="*/ 1715 h 1715"/>
                  <a:gd name="T4" fmla="*/ 21753 w 21754"/>
                  <a:gd name="T5" fmla="*/ 1715 h 1715"/>
                  <a:gd name="T6" fmla="*/ 20312 w 21754"/>
                  <a:gd name="T7" fmla="*/ 0 h 1715"/>
                  <a:gd name="T8" fmla="*/ 596 w 21754"/>
                  <a:gd name="T9" fmla="*/ 0 h 1715"/>
                </a:gdLst>
                <a:ahLst/>
                <a:cxnLst>
                  <a:cxn ang="0">
                    <a:pos x="T0" y="T1"/>
                  </a:cxn>
                  <a:cxn ang="0">
                    <a:pos x="T2" y="T3"/>
                  </a:cxn>
                  <a:cxn ang="0">
                    <a:pos x="T4" y="T5"/>
                  </a:cxn>
                  <a:cxn ang="0">
                    <a:pos x="T6" y="T7"/>
                  </a:cxn>
                  <a:cxn ang="0">
                    <a:pos x="T8" y="T9"/>
                  </a:cxn>
                </a:cxnLst>
                <a:rect l="0" t="0" r="r" b="b"/>
                <a:pathLst>
                  <a:path w="21754" h="1715" extrusionOk="0">
                    <a:moveTo>
                      <a:pt x="596" y="0"/>
                    </a:moveTo>
                    <a:lnTo>
                      <a:pt x="0" y="1715"/>
                    </a:lnTo>
                    <a:lnTo>
                      <a:pt x="21753" y="1715"/>
                    </a:lnTo>
                    <a:lnTo>
                      <a:pt x="20312" y="0"/>
                    </a:lnTo>
                    <a:lnTo>
                      <a:pt x="596" y="0"/>
                    </a:lnTo>
                    <a:close/>
                  </a:path>
                </a:pathLst>
              </a:custGeom>
              <a:solidFill>
                <a:srgbClr val="57257D"/>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7" name="Google Shape;757;p16">
                <a:extLst>
                  <a:ext uri="{FF2B5EF4-FFF2-40B4-BE49-F238E27FC236}">
                    <a16:creationId xmlns:a16="http://schemas.microsoft.com/office/drawing/2014/main" id="{598A2ECD-DFA1-92C8-9232-5191427C9958}"/>
                  </a:ext>
                </a:extLst>
              </p:cNvPr>
              <p:cNvSpPr>
                <a:spLocks/>
              </p:cNvSpPr>
              <p:nvPr/>
            </p:nvSpPr>
            <p:spPr bwMode="auto">
              <a:xfrm>
                <a:off x="838" y="29607"/>
                <a:ext cx="6260" cy="7626"/>
              </a:xfrm>
              <a:custGeom>
                <a:avLst/>
                <a:gdLst>
                  <a:gd name="T0" fmla="*/ 4977 w 30909"/>
                  <a:gd name="T1" fmla="*/ 0 h 27433"/>
                  <a:gd name="T2" fmla="*/ 0 w 30909"/>
                  <a:gd name="T3" fmla="*/ 27432 h 27433"/>
                  <a:gd name="T4" fmla="*/ 25932 w 30909"/>
                  <a:gd name="T5" fmla="*/ 27432 h 27433"/>
                  <a:gd name="T6" fmla="*/ 30909 w 30909"/>
                  <a:gd name="T7" fmla="*/ 0 h 27433"/>
                  <a:gd name="T8" fmla="*/ 4977 w 30909"/>
                  <a:gd name="T9" fmla="*/ 0 h 27433"/>
                  <a:gd name="T10" fmla="*/ 0 w 30909"/>
                  <a:gd name="T11" fmla="*/ 0 h 27433"/>
                  <a:gd name="T12" fmla="*/ 30909 w 30909"/>
                  <a:gd name="T13" fmla="*/ 27433 h 27433"/>
                </a:gdLst>
                <a:ahLst/>
                <a:cxnLst>
                  <a:cxn ang="0">
                    <a:pos x="T0" y="T1"/>
                  </a:cxn>
                  <a:cxn ang="0">
                    <a:pos x="T2" y="T3"/>
                  </a:cxn>
                  <a:cxn ang="0">
                    <a:pos x="T4" y="T5"/>
                  </a:cxn>
                  <a:cxn ang="0">
                    <a:pos x="T6" y="T7"/>
                  </a:cxn>
                  <a:cxn ang="0">
                    <a:pos x="T8" y="T9"/>
                  </a:cxn>
                </a:cxnLst>
                <a:rect l="T10" t="T11" r="T12" b="T13"/>
                <a:pathLst>
                  <a:path w="30909" h="27433" extrusionOk="0">
                    <a:moveTo>
                      <a:pt x="4977" y="0"/>
                    </a:moveTo>
                    <a:lnTo>
                      <a:pt x="0" y="27432"/>
                    </a:lnTo>
                    <a:lnTo>
                      <a:pt x="25932" y="27432"/>
                    </a:lnTo>
                    <a:lnTo>
                      <a:pt x="30909" y="0"/>
                    </a:lnTo>
                    <a:lnTo>
                      <a:pt x="4977" y="0"/>
                    </a:lnTo>
                    <a:close/>
                  </a:path>
                </a:pathLst>
              </a:cu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91425" anchor="ctr" anchorCtr="0" upright="1">
                <a:noAutofit/>
              </a:bodyPr>
              <a:lstStyle/>
              <a:p>
                <a:pPr marL="0" marR="0" algn="ctr" rtl="0">
                  <a:lnSpc>
                    <a:spcPct val="115000"/>
                  </a:lnSpc>
                  <a:spcBef>
                    <a:spcPts val="0"/>
                  </a:spcBef>
                  <a:spcAft>
                    <a:spcPts val="0"/>
                  </a:spcAft>
                </a:pPr>
                <a:r>
                  <a:rPr lang="ar-SY" sz="2400" dirty="0">
                    <a:solidFill>
                      <a:srgbClr val="FFFFFF"/>
                    </a:solidFill>
                    <a:effectLst/>
                    <a:latin typeface="Times New Roman" panose="02020603050405020304" pitchFamily="18" charset="0"/>
                    <a:ea typeface="Calibri" panose="020F0502020204030204" pitchFamily="34" charset="0"/>
                    <a:cs typeface="Adobe Arabic" panose="02040503050201020203" pitchFamily="18" charset="-78"/>
                  </a:rPr>
                  <a:t>4</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8" name="Google Shape;760;p16">
                <a:extLst>
                  <a:ext uri="{FF2B5EF4-FFF2-40B4-BE49-F238E27FC236}">
                    <a16:creationId xmlns:a16="http://schemas.microsoft.com/office/drawing/2014/main" id="{E7505292-B3DD-ECAE-ADDF-7F7CF8FAFDBE}"/>
                  </a:ext>
                </a:extLst>
              </p:cNvPr>
              <p:cNvSpPr txBox="1">
                <a:spLocks noChangeArrowheads="1"/>
              </p:cNvSpPr>
              <p:nvPr/>
            </p:nvSpPr>
            <p:spPr bwMode="auto">
              <a:xfrm>
                <a:off x="8913" y="30236"/>
                <a:ext cx="53850" cy="6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36000" rIns="91425" bIns="36000" anchor="ctr" anchorCtr="0" upright="1">
                <a:noAutofit/>
              </a:bodyPr>
              <a:lstStyle/>
              <a:p>
                <a:pPr marR="0" lvl="0" algn="r" rtl="1">
                  <a:lnSpc>
                    <a:spcPct val="107000"/>
                  </a:lnSpc>
                  <a:spcBef>
                    <a:spcPts val="0"/>
                  </a:spcBef>
                  <a:spcAft>
                    <a:spcPts val="800"/>
                  </a:spcAft>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تجهيز المعلومات اللازمة لعملية تخطيط التعاقب الوظيفي.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grpSp>
      </p:grpSp>
    </p:spTree>
    <p:extLst>
      <p:ext uri="{BB962C8B-B14F-4D97-AF65-F5344CB8AC3E}">
        <p14:creationId xmlns:p14="http://schemas.microsoft.com/office/powerpoint/2010/main" val="32873894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CA965C"/>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91622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خطوات تقييم المواهب وتخطيط التعاقب الوظيفي</a:t>
            </a:r>
          </a:p>
        </p:txBody>
      </p:sp>
      <p:sp>
        <p:nvSpPr>
          <p:cNvPr id="2" name="Footer Placeholder 1">
            <a:extLst>
              <a:ext uri="{FF2B5EF4-FFF2-40B4-BE49-F238E27FC236}">
                <a16:creationId xmlns:a16="http://schemas.microsoft.com/office/drawing/2014/main" id="{B5E4BF5B-3F99-4A46-88B4-BED1C4D6F654}"/>
              </a:ext>
            </a:extLst>
          </p:cNvPr>
          <p:cNvSpPr>
            <a:spLocks noGrp="1"/>
          </p:cNvSpPr>
          <p:nvPr>
            <p:ph type="ftr" sz="quarter" idx="11"/>
          </p:nvPr>
        </p:nvSpPr>
        <p:spPr>
          <a:xfrm>
            <a:off x="3386138" y="6570662"/>
            <a:ext cx="575661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78CB560B-8A8F-C98E-C132-63F593C31996}"/>
              </a:ext>
            </a:extLst>
          </p:cNvPr>
          <p:cNvSpPr txBox="1"/>
          <p:nvPr/>
        </p:nvSpPr>
        <p:spPr>
          <a:xfrm>
            <a:off x="1734457" y="1322205"/>
            <a:ext cx="8723085" cy="4213589"/>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بعد الانتهاء من تحديد المناصب التي سوف تُطبَّق عليها عملية تخطيط التعاقب الوظيفي، سيعمل موظفو الموارد البشرية والقادة معًا على تحديد العناصر التالية لكل منصب:</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سمي شاغل الوظيفة.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المخاطر المصاحبة لفقدان شاغل الوظيفة.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أسماء المرشحين الجاهزين للتقدُّم خلال فترة زمنية قصيرة (أقل من سنة).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0"/>
              </a:spcAft>
              <a:buSzPct val="125000"/>
              <a:buFont typeface="Symbol" panose="05050102010706020507" pitchFamily="18" charset="2"/>
              <a:buBlip>
                <a:blip r:embed="rId3"/>
              </a:buBlip>
            </a:pPr>
            <a:r>
              <a:rPr lang="ar-SY"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أسماء المرشحين الجاهزين للتقدُّم خلال فترة زمنية متوسطة (1-3 سنوات).</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SzPct val="125000"/>
              <a:buFont typeface="Symbol" panose="05050102010706020507" pitchFamily="18" charset="2"/>
              <a:buBlip>
                <a:blip r:embed="rId3"/>
              </a:buBlip>
            </a:pPr>
            <a:r>
              <a:rPr lang="ar-SY"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a:t>
            </a:r>
            <a:r>
              <a:rPr lang="ar-SA" sz="32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أسماء المرشحين الجاهزين للتقدُّم خلال فترة زمنية طويلة (أكثر من 3 سنوات).</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06455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709987" y="2136338"/>
            <a:ext cx="4772025" cy="2585323"/>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مبررات ومعوقات التخطيط للتعاقب القيادي</a:t>
            </a:r>
            <a:endParaRPr lang="en-US" sz="5400" dirty="0">
              <a:solidFill>
                <a:srgbClr val="002060"/>
              </a:solidFill>
              <a:effectLst/>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7" name="Picture 6">
            <a:extLst>
              <a:ext uri="{FF2B5EF4-FFF2-40B4-BE49-F238E27FC236}">
                <a16:creationId xmlns:a16="http://schemas.microsoft.com/office/drawing/2014/main" id="{FCB4B830-43B8-4B3D-8E79-897F65ED3B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0565" y="1028441"/>
            <a:ext cx="1603794" cy="1603794"/>
          </a:xfrm>
          <a:prstGeom prst="rect">
            <a:avLst/>
          </a:prstGeom>
        </p:spPr>
      </p:pic>
      <p:pic>
        <p:nvPicPr>
          <p:cNvPr id="11" name="Picture 10">
            <a:extLst>
              <a:ext uri="{FF2B5EF4-FFF2-40B4-BE49-F238E27FC236}">
                <a16:creationId xmlns:a16="http://schemas.microsoft.com/office/drawing/2014/main" id="{9451018D-CDFF-4107-9272-BD3105EB2A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186" y="948043"/>
            <a:ext cx="1603794" cy="1603794"/>
          </a:xfrm>
          <a:prstGeom prst="rect">
            <a:avLst/>
          </a:prstGeom>
        </p:spPr>
      </p:pic>
    </p:spTree>
    <p:extLst>
      <p:ext uri="{BB962C8B-B14F-4D97-AF65-F5344CB8AC3E}">
        <p14:creationId xmlns:p14="http://schemas.microsoft.com/office/powerpoint/2010/main" val="18620499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مبررات التخطيط للتعاقب القيادي</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CA1A3225-BFB2-1516-3DE4-CA963FE828DE}"/>
              </a:ext>
            </a:extLst>
          </p:cNvPr>
          <p:cNvSpPr txBox="1"/>
          <p:nvPr/>
        </p:nvSpPr>
        <p:spPr>
          <a:xfrm>
            <a:off x="3806456" y="1272667"/>
            <a:ext cx="6725514" cy="4552015"/>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هل أنت على استعد اد لمواصلة العمل دون انقطاع بعد خسارة قائد قوي وفعال في مؤسستك؟ </a:t>
            </a:r>
            <a:endPar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القيادة هي كانت دائما سلعة نادرة نسبياً داخل الشركات أولا، تحتاج إلى تحليل ما الذي جعل العمل ناجحاً؟</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هل أن النجاح يعتمد على المهارات أو المعرفة للقائد الذي يمكن أن يغادر؟</a:t>
            </a:r>
            <a:endPar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الخطوة التالية، تحتاج إلى إلقاء نظرة على مستقبل الشركة.</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إلى أين أنت ذاهب وما هي المهارات التي تلزمك لتصل إلى هناك، ومرة أنت هناك؟ هل هذه الموهبة موجودة حاليا في قيادة فريقك؟</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A close-up of a puzzle&#10;&#10;Description automatically generated with low confidence">
            <a:extLst>
              <a:ext uri="{FF2B5EF4-FFF2-40B4-BE49-F238E27FC236}">
                <a16:creationId xmlns:a16="http://schemas.microsoft.com/office/drawing/2014/main" id="{174C4E68-2B21-EA1A-4CC6-DB36F3B70B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1435" y="1272667"/>
            <a:ext cx="3158726" cy="4234037"/>
          </a:xfrm>
          <a:prstGeom prst="rect">
            <a:avLst/>
          </a:prstGeom>
        </p:spPr>
      </p:pic>
    </p:spTree>
    <p:extLst>
      <p:ext uri="{BB962C8B-B14F-4D97-AF65-F5344CB8AC3E}">
        <p14:creationId xmlns:p14="http://schemas.microsoft.com/office/powerpoint/2010/main" val="39762435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مبررات التخطيط للتعاقب القيادي</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1BDA460B-5A5C-8C0A-3A35-FC197D8A8EC6}"/>
              </a:ext>
            </a:extLst>
          </p:cNvPr>
          <p:cNvSpPr txBox="1"/>
          <p:nvPr/>
        </p:nvSpPr>
        <p:spPr>
          <a:xfrm>
            <a:off x="1734457" y="1656591"/>
            <a:ext cx="8723085" cy="3544817"/>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تخطيط التعاقب يلعب دوراً حيوياً وضرورياً عندما يكون التنفيذيين الرئيسيين أو الموظفين:</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غير مستعدين لمواصلة دورهم داخل المنظمة.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قبول العرض المقدم من منظمة أخرى والتي سيتم إنهاء أو تقليل من قيمة وجودهم الحالية للمنظمة.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2"/>
              </a:buBlip>
            </a:pPr>
            <a:r>
              <a:rPr lang="ar-SY"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مشيرا إلى الانتهاء من المشاريع القصيرة الأجل أو المهمة الموكلة أو</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SzPct val="125000"/>
              <a:buFont typeface="Symbol" panose="05050102010706020507" pitchFamily="18" charset="2"/>
              <a:buBlip>
                <a:blip r:embed="rId2"/>
              </a:buBlip>
            </a:pPr>
            <a:r>
              <a:rPr lang="ar-SY"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 </a:t>
            </a: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الانتقال إلى منصب مختلف، ومجموعة مختلفة من المسؤوليات داخل المنظمة.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677790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مبررات التخطيط للتعاقب القيادي</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0D2EAE2-B49B-99F1-F612-10BADAE04EE8}"/>
              </a:ext>
            </a:extLst>
          </p:cNvPr>
          <p:cNvSpPr txBox="1"/>
          <p:nvPr/>
        </p:nvSpPr>
        <p:spPr>
          <a:xfrm>
            <a:off x="1734457" y="773076"/>
            <a:ext cx="8723085" cy="1331134"/>
          </a:xfrm>
          <a:prstGeom prst="rect">
            <a:avLst/>
          </a:prstGeom>
          <a:noFill/>
        </p:spPr>
        <p:txBody>
          <a:bodyPr wrap="square">
            <a:spAutoFit/>
          </a:bodyPr>
          <a:lstStyle/>
          <a:p>
            <a:pPr marL="36195" marR="0" algn="just" rtl="1">
              <a:lnSpc>
                <a:spcPct val="150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عملية </a:t>
            </a: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«التخطيط للتعاقب القيادي»</a:t>
            </a:r>
            <a:r>
              <a:rPr lang="ar-SA"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 </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تبرز أهم مبررات تبني المنظمات للتخطيط للتعاقب القيادي ما يلي: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TextBox 7">
            <a:extLst>
              <a:ext uri="{FF2B5EF4-FFF2-40B4-BE49-F238E27FC236}">
                <a16:creationId xmlns:a16="http://schemas.microsoft.com/office/drawing/2014/main" id="{0ECFD036-3CB5-0D1F-6668-02BBFC277ED1}"/>
              </a:ext>
            </a:extLst>
          </p:cNvPr>
          <p:cNvSpPr txBox="1"/>
          <p:nvPr/>
        </p:nvSpPr>
        <p:spPr>
          <a:xfrm>
            <a:off x="1734457" y="2220238"/>
            <a:ext cx="8723085" cy="4029308"/>
          </a:xfrm>
          <a:prstGeom prst="rect">
            <a:avLst/>
          </a:prstGeom>
          <a:noFill/>
        </p:spPr>
        <p:txBody>
          <a:bodyPr wrap="square">
            <a:spAutoFit/>
          </a:bodyPr>
          <a:lstStyle/>
          <a:p>
            <a:pPr marL="342900" marR="0" lvl="0" indent="-342900" algn="just" rtl="1">
              <a:lnSpc>
                <a:spcPct val="115000"/>
              </a:lnSpc>
              <a:spcBef>
                <a:spcPts val="0"/>
              </a:spcBef>
              <a:spcAft>
                <a:spcPts val="100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يعتبر أحد أهم ممارسات التنمية المستدامة للكوادر البشرية</a:t>
            </a:r>
            <a:r>
              <a:rPr lang="ar-SY"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سبل الحفاظ على رأس المال المعرفي والفكري والاستثمار بالكوادر البشرية الواعدة والتركيز على تنميتها وتطويرها.</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إن قيام المؤسسات بعملية التخطيط لتعاقب القيادات مهمة لتحقيق الولاء الوظيفي والتزام العاملين بأداء أعمالهم بأفضل المستويات.</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توفير البديل لسد الفجوة المتوقعة، وتقليل تكاليف المؤسسات المرتبطة بفقدان الموارد البشرية. </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توفير فرص التطوير للقادة المحتملين.</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إعداد خطط تطوير شخصية للمرشحين ودمجهم في وضع مختلف الاستراتيجيات.</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SzPts val="1800"/>
              <a:buFont typeface="Adobe Arabic" panose="02040503050201020203" pitchFamily="18" charset="-78"/>
              <a:buAutoNum type="arabicPeriod"/>
            </a:pPr>
            <a:r>
              <a:rPr lang="ar-SA" sz="24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تحديد الاحتياجات المستقبلية وخصائص كل وظيفة، وتحليل الفجوة في الطاقات.</a:t>
            </a:r>
            <a:endParaRPr lang="en-GB" sz="14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24873900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أهم أشكال القيادة الإدارية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7295848D-A279-9FF7-BCD5-D30CFB6C01CB}"/>
              </a:ext>
            </a:extLst>
          </p:cNvPr>
          <p:cNvGrpSpPr/>
          <p:nvPr/>
        </p:nvGrpSpPr>
        <p:grpSpPr>
          <a:xfrm>
            <a:off x="1551015" y="2455796"/>
            <a:ext cx="9089969" cy="2243795"/>
            <a:chOff x="0" y="0"/>
            <a:chExt cx="5732766" cy="1415931"/>
          </a:xfrm>
        </p:grpSpPr>
        <p:grpSp>
          <p:nvGrpSpPr>
            <p:cNvPr id="4" name="Google Shape;2093;p41">
              <a:extLst>
                <a:ext uri="{FF2B5EF4-FFF2-40B4-BE49-F238E27FC236}">
                  <a16:creationId xmlns:a16="http://schemas.microsoft.com/office/drawing/2014/main" id="{3078D2B8-5CCE-2122-597C-A6CE5CBD5D68}"/>
                </a:ext>
              </a:extLst>
            </p:cNvPr>
            <p:cNvGrpSpPr>
              <a:grpSpLocks/>
            </p:cNvGrpSpPr>
            <p:nvPr/>
          </p:nvGrpSpPr>
          <p:grpSpPr bwMode="auto">
            <a:xfrm flipH="1">
              <a:off x="2889249" y="0"/>
              <a:ext cx="2843517" cy="603034"/>
              <a:chOff x="0" y="0"/>
              <a:chExt cx="44488" cy="9117"/>
            </a:xfrm>
          </p:grpSpPr>
          <p:sp>
            <p:nvSpPr>
              <p:cNvPr id="20" name="Google Shape;2094;p41">
                <a:extLst>
                  <a:ext uri="{FF2B5EF4-FFF2-40B4-BE49-F238E27FC236}">
                    <a16:creationId xmlns:a16="http://schemas.microsoft.com/office/drawing/2014/main" id="{D6A6F04E-F034-FAED-63D8-231B3067AB44}"/>
                  </a:ext>
                </a:extLst>
              </p:cNvPr>
              <p:cNvSpPr>
                <a:spLocks/>
              </p:cNvSpPr>
              <p:nvPr/>
            </p:nvSpPr>
            <p:spPr bwMode="auto">
              <a:xfrm>
                <a:off x="0" y="1354"/>
                <a:ext cx="9579" cy="6409"/>
              </a:xfrm>
              <a:custGeom>
                <a:avLst/>
                <a:gdLst>
                  <a:gd name="T0" fmla="*/ 12824 w 38316"/>
                  <a:gd name="T1" fmla="*/ 0 h 25635"/>
                  <a:gd name="T2" fmla="*/ 1 w 38316"/>
                  <a:gd name="T3" fmla="*/ 12823 h 25635"/>
                  <a:gd name="T4" fmla="*/ 12824 w 38316"/>
                  <a:gd name="T5" fmla="*/ 25635 h 25635"/>
                  <a:gd name="T6" fmla="*/ 30921 w 38316"/>
                  <a:gd name="T7" fmla="*/ 25635 h 25635"/>
                  <a:gd name="T8" fmla="*/ 38315 w 38316"/>
                  <a:gd name="T9" fmla="*/ 12823 h 25635"/>
                  <a:gd name="T10" fmla="*/ 30921 w 38316"/>
                  <a:gd name="T11" fmla="*/ 0 h 25635"/>
                  <a:gd name="T12" fmla="*/ 12824 w 38316"/>
                  <a:gd name="T13" fmla="*/ 0 h 25635"/>
                  <a:gd name="T14" fmla="*/ 0 w 38316"/>
                  <a:gd name="T15" fmla="*/ 0 h 25635"/>
                  <a:gd name="T16" fmla="*/ 38316 w 38316"/>
                  <a:gd name="T17" fmla="*/ 25635 h 25635"/>
                </a:gdLst>
                <a:ahLst/>
                <a:cxnLst>
                  <a:cxn ang="0">
                    <a:pos x="T0" y="T1"/>
                  </a:cxn>
                  <a:cxn ang="0">
                    <a:pos x="T2" y="T3"/>
                  </a:cxn>
                  <a:cxn ang="0">
                    <a:pos x="T4" y="T5"/>
                  </a:cxn>
                  <a:cxn ang="0">
                    <a:pos x="T6" y="T7"/>
                  </a:cxn>
                  <a:cxn ang="0">
                    <a:pos x="T8" y="T9"/>
                  </a:cxn>
                  <a:cxn ang="0">
                    <a:pos x="T10" y="T11"/>
                  </a:cxn>
                  <a:cxn ang="0">
                    <a:pos x="T12" y="T13"/>
                  </a:cxn>
                </a:cxnLst>
                <a:rect l="T14" t="T15" r="T16" b="T17"/>
                <a:pathLst>
                  <a:path w="38316" h="25635" extrusionOk="0">
                    <a:moveTo>
                      <a:pt x="12824" y="0"/>
                    </a:moveTo>
                    <a:cubicBezTo>
                      <a:pt x="5775" y="0"/>
                      <a:pt x="1" y="5763"/>
                      <a:pt x="1" y="12823"/>
                    </a:cubicBezTo>
                    <a:cubicBezTo>
                      <a:pt x="1" y="19872"/>
                      <a:pt x="5775" y="25635"/>
                      <a:pt x="12824" y="25635"/>
                    </a:cubicBezTo>
                    <a:lnTo>
                      <a:pt x="30921" y="25635"/>
                    </a:lnTo>
                    <a:lnTo>
                      <a:pt x="38315" y="12823"/>
                    </a:lnTo>
                    <a:lnTo>
                      <a:pt x="30921" y="0"/>
                    </a:lnTo>
                    <a:lnTo>
                      <a:pt x="12824" y="0"/>
                    </a:lnTo>
                    <a:close/>
                  </a:path>
                </a:pathLst>
              </a:custGeom>
              <a:solidFill>
                <a:srgbClr val="C6282F"/>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74300" tIns="91425" rIns="91425" bIns="91425" anchor="ctr" anchorCtr="0" upright="1">
                <a:noAutofit/>
              </a:bodyPr>
              <a:lstStyle/>
              <a:p>
                <a:pPr marL="0" marR="0" algn="ctr" rtl="1">
                  <a:lnSpc>
                    <a:spcPct val="115000"/>
                  </a:lnSpc>
                  <a:spcBef>
                    <a:spcPts val="0"/>
                  </a:spcBef>
                  <a:spcAft>
                    <a:spcPts val="0"/>
                  </a:spcAft>
                </a:pPr>
                <a:r>
                  <a:rPr lang="en-US" sz="2800" dirty="0">
                    <a:solidFill>
                      <a:srgbClr val="FFFFFF"/>
                    </a:solidFill>
                    <a:effectLst/>
                    <a:latin typeface="Times New Roman" panose="02020603050405020304" pitchFamily="18" charset="0"/>
                    <a:ea typeface="Calibri" panose="020F0502020204030204" pitchFamily="34" charset="0"/>
                    <a:cs typeface="Sakkal Majalla" panose="02000000000000000000" pitchFamily="2" charset="-78"/>
                  </a:rPr>
                  <a:t>01</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Google Shape;2095;p41">
                <a:extLst>
                  <a:ext uri="{FF2B5EF4-FFF2-40B4-BE49-F238E27FC236}">
                    <a16:creationId xmlns:a16="http://schemas.microsoft.com/office/drawing/2014/main" id="{BF70CA2E-1174-A31B-F7FE-5784E352F5D8}"/>
                  </a:ext>
                </a:extLst>
              </p:cNvPr>
              <p:cNvSpPr>
                <a:spLocks/>
              </p:cNvSpPr>
              <p:nvPr/>
            </p:nvSpPr>
            <p:spPr bwMode="auto">
              <a:xfrm>
                <a:off x="7307" y="842"/>
                <a:ext cx="37181" cy="7433"/>
              </a:xfrm>
              <a:custGeom>
                <a:avLst/>
                <a:gdLst>
                  <a:gd name="T0" fmla="*/ 6656 w 148722"/>
                  <a:gd name="T1" fmla="*/ 1 h 29731"/>
                  <a:gd name="T2" fmla="*/ 2179 w 148722"/>
                  <a:gd name="T3" fmla="*/ 6430 h 29731"/>
                  <a:gd name="T4" fmla="*/ 1 w 148722"/>
                  <a:gd name="T5" fmla="*/ 14871 h 29731"/>
                  <a:gd name="T6" fmla="*/ 2858 w 148722"/>
                  <a:gd name="T7" fmla="*/ 24015 h 29731"/>
                  <a:gd name="T8" fmla="*/ 6656 w 148722"/>
                  <a:gd name="T9" fmla="*/ 29730 h 29731"/>
                  <a:gd name="T10" fmla="*/ 143495 w 148722"/>
                  <a:gd name="T11" fmla="*/ 29730 h 29731"/>
                  <a:gd name="T12" fmla="*/ 148722 w 148722"/>
                  <a:gd name="T13" fmla="*/ 24516 h 29731"/>
                  <a:gd name="T14" fmla="*/ 148722 w 148722"/>
                  <a:gd name="T15" fmla="*/ 5227 h 29731"/>
                  <a:gd name="T16" fmla="*/ 143495 w 148722"/>
                  <a:gd name="T17" fmla="*/ 1 h 29731"/>
                  <a:gd name="T18" fmla="*/ 6656 w 148722"/>
                  <a:gd name="T19" fmla="*/ 1 h 29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722" h="29731" extrusionOk="0">
                    <a:moveTo>
                      <a:pt x="6656" y="1"/>
                    </a:moveTo>
                    <a:lnTo>
                      <a:pt x="2179" y="6430"/>
                    </a:lnTo>
                    <a:lnTo>
                      <a:pt x="1" y="14871"/>
                    </a:lnTo>
                    <a:lnTo>
                      <a:pt x="2858" y="24015"/>
                    </a:lnTo>
                    <a:lnTo>
                      <a:pt x="6656" y="29730"/>
                    </a:lnTo>
                    <a:lnTo>
                      <a:pt x="143495" y="29730"/>
                    </a:lnTo>
                    <a:cubicBezTo>
                      <a:pt x="146388" y="29730"/>
                      <a:pt x="148722" y="27397"/>
                      <a:pt x="148722" y="24516"/>
                    </a:cubicBezTo>
                    <a:lnTo>
                      <a:pt x="148722" y="5227"/>
                    </a:lnTo>
                    <a:cubicBezTo>
                      <a:pt x="148722" y="2334"/>
                      <a:pt x="146388" y="1"/>
                      <a:pt x="143495" y="1"/>
                    </a:cubicBezTo>
                    <a:lnTo>
                      <a:pt x="6656" y="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2" name="Google Shape;2096;p41">
                <a:extLst>
                  <a:ext uri="{FF2B5EF4-FFF2-40B4-BE49-F238E27FC236}">
                    <a16:creationId xmlns:a16="http://schemas.microsoft.com/office/drawing/2014/main" id="{27F6B017-F393-6C7E-8345-748F399414D8}"/>
                  </a:ext>
                </a:extLst>
              </p:cNvPr>
              <p:cNvSpPr>
                <a:spLocks/>
              </p:cNvSpPr>
              <p:nvPr/>
            </p:nvSpPr>
            <p:spPr bwMode="auto">
              <a:xfrm>
                <a:off x="6840" y="0"/>
                <a:ext cx="2959" cy="9117"/>
              </a:xfrm>
              <a:custGeom>
                <a:avLst/>
                <a:gdLst>
                  <a:gd name="T0" fmla="*/ 8525 w 11836"/>
                  <a:gd name="T1" fmla="*/ 0 h 36469"/>
                  <a:gd name="T2" fmla="*/ 3251 w 11836"/>
                  <a:gd name="T3" fmla="*/ 9144 h 36469"/>
                  <a:gd name="T4" fmla="*/ 3251 w 11836"/>
                  <a:gd name="T5" fmla="*/ 27337 h 36469"/>
                  <a:gd name="T6" fmla="*/ 8525 w 11836"/>
                  <a:gd name="T7" fmla="*/ 36469 h 36469"/>
                  <a:gd name="T8" fmla="*/ 11835 w 11836"/>
                  <a:gd name="T9" fmla="*/ 36469 h 36469"/>
                  <a:gd name="T10" fmla="*/ 6561 w 11836"/>
                  <a:gd name="T11" fmla="*/ 27337 h 36469"/>
                  <a:gd name="T12" fmla="*/ 6561 w 11836"/>
                  <a:gd name="T13" fmla="*/ 9144 h 36469"/>
                  <a:gd name="T14" fmla="*/ 11835 w 11836"/>
                  <a:gd name="T15" fmla="*/ 0 h 36469"/>
                  <a:gd name="T16" fmla="*/ 8525 w 11836"/>
                  <a:gd name="T17" fmla="*/ 0 h 36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36" h="36469" extrusionOk="0">
                    <a:moveTo>
                      <a:pt x="8525" y="0"/>
                    </a:moveTo>
                    <a:lnTo>
                      <a:pt x="3251" y="9144"/>
                    </a:lnTo>
                    <a:cubicBezTo>
                      <a:pt x="0" y="14764"/>
                      <a:pt x="0" y="21705"/>
                      <a:pt x="3251" y="27337"/>
                    </a:cubicBezTo>
                    <a:lnTo>
                      <a:pt x="8525" y="36469"/>
                    </a:lnTo>
                    <a:lnTo>
                      <a:pt x="11835" y="36469"/>
                    </a:lnTo>
                    <a:lnTo>
                      <a:pt x="6561" y="27337"/>
                    </a:lnTo>
                    <a:cubicBezTo>
                      <a:pt x="3310" y="21705"/>
                      <a:pt x="3310" y="14764"/>
                      <a:pt x="6561" y="9144"/>
                    </a:cubicBezTo>
                    <a:lnTo>
                      <a:pt x="11835" y="0"/>
                    </a:lnTo>
                    <a:lnTo>
                      <a:pt x="8525" y="0"/>
                    </a:ln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3" name="Google Shape;2097;p41">
                <a:extLst>
                  <a:ext uri="{FF2B5EF4-FFF2-40B4-BE49-F238E27FC236}">
                    <a16:creationId xmlns:a16="http://schemas.microsoft.com/office/drawing/2014/main" id="{B29A3350-688A-2755-BA5F-AABFFFAEF9A9}"/>
                  </a:ext>
                </a:extLst>
              </p:cNvPr>
              <p:cNvSpPr>
                <a:spLocks/>
              </p:cNvSpPr>
              <p:nvPr/>
            </p:nvSpPr>
            <p:spPr bwMode="auto">
              <a:xfrm>
                <a:off x="43538" y="893"/>
                <a:ext cx="950" cy="7331"/>
              </a:xfrm>
              <a:custGeom>
                <a:avLst/>
                <a:gdLst>
                  <a:gd name="T0" fmla="*/ 0 w 3799"/>
                  <a:gd name="T1" fmla="*/ 0 h 29326"/>
                  <a:gd name="T2" fmla="*/ 0 w 3799"/>
                  <a:gd name="T3" fmla="*/ 29325 h 29326"/>
                  <a:gd name="T4" fmla="*/ 3799 w 3799"/>
                  <a:gd name="T5" fmla="*/ 24313 h 29326"/>
                  <a:gd name="T6" fmla="*/ 3799 w 3799"/>
                  <a:gd name="T7" fmla="*/ 5024 h 29326"/>
                  <a:gd name="T8" fmla="*/ 0 w 3799"/>
                  <a:gd name="T9" fmla="*/ 0 h 29326"/>
                </a:gdLst>
                <a:ahLst/>
                <a:cxnLst>
                  <a:cxn ang="0">
                    <a:pos x="T0" y="T1"/>
                  </a:cxn>
                  <a:cxn ang="0">
                    <a:pos x="T2" y="T3"/>
                  </a:cxn>
                  <a:cxn ang="0">
                    <a:pos x="T4" y="T5"/>
                  </a:cxn>
                  <a:cxn ang="0">
                    <a:pos x="T6" y="T7"/>
                  </a:cxn>
                  <a:cxn ang="0">
                    <a:pos x="T8" y="T9"/>
                  </a:cxn>
                </a:cxnLst>
                <a:rect l="0" t="0" r="r" b="b"/>
                <a:pathLst>
                  <a:path w="3799" h="29326" extrusionOk="0">
                    <a:moveTo>
                      <a:pt x="0" y="0"/>
                    </a:moveTo>
                    <a:lnTo>
                      <a:pt x="0" y="29325"/>
                    </a:lnTo>
                    <a:cubicBezTo>
                      <a:pt x="2191" y="28706"/>
                      <a:pt x="3799" y="26706"/>
                      <a:pt x="3799" y="24313"/>
                    </a:cubicBezTo>
                    <a:lnTo>
                      <a:pt x="3799" y="5024"/>
                    </a:lnTo>
                    <a:cubicBezTo>
                      <a:pt x="3799" y="2631"/>
                      <a:pt x="2191" y="619"/>
                      <a:pt x="0" y="0"/>
                    </a:cubicBezTo>
                    <a:close/>
                  </a:path>
                </a:pathLst>
              </a:custGeom>
              <a:solidFill>
                <a:srgbClr val="EC3A3B"/>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24" name="Google Shape;2098;p41">
                <a:extLst>
                  <a:ext uri="{FF2B5EF4-FFF2-40B4-BE49-F238E27FC236}">
                    <a16:creationId xmlns:a16="http://schemas.microsoft.com/office/drawing/2014/main" id="{526E00FC-FA2E-CAF0-7861-44FD6D2E9D15}"/>
                  </a:ext>
                </a:extLst>
              </p:cNvPr>
              <p:cNvSpPr txBox="1">
                <a:spLocks noChangeArrowheads="1"/>
              </p:cNvSpPr>
              <p:nvPr/>
            </p:nvSpPr>
            <p:spPr bwMode="auto">
              <a:xfrm>
                <a:off x="10279" y="1353"/>
                <a:ext cx="33054" cy="64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0" anchor="ctr" anchorCtr="0" upright="1">
                <a:noAutofit/>
              </a:bodyPr>
              <a:lstStyle/>
              <a:p>
                <a:pPr marL="0" marR="0" algn="just" rtl="1">
                  <a:lnSpc>
                    <a:spcPct val="115000"/>
                  </a:lnSpc>
                  <a:spcBef>
                    <a:spcPts val="0"/>
                  </a:spcBef>
                  <a:spcAft>
                    <a:spcPts val="0"/>
                  </a:spcAft>
                </a:pPr>
                <a:r>
                  <a:rPr lang="ar-SY" sz="3200" b="1">
                    <a:solidFill>
                      <a:srgbClr val="434343"/>
                    </a:solidFill>
                    <a:effectLst/>
                    <a:latin typeface="Times New Roman" panose="02020603050405020304" pitchFamily="18" charset="0"/>
                    <a:ea typeface="Roboto" panose="02000000000000000000" pitchFamily="2" charset="0"/>
                    <a:cs typeface="Adobe Arabic" panose="02040503050201020203" pitchFamily="18" charset="-78"/>
                  </a:rPr>
                  <a:t>القيادة الاستبدادية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7" name="Google Shape;2106;p41">
              <a:extLst>
                <a:ext uri="{FF2B5EF4-FFF2-40B4-BE49-F238E27FC236}">
                  <a16:creationId xmlns:a16="http://schemas.microsoft.com/office/drawing/2014/main" id="{BA6B3177-98F5-3665-0D6B-733F5D6345AB}"/>
                </a:ext>
              </a:extLst>
            </p:cNvPr>
            <p:cNvGrpSpPr>
              <a:grpSpLocks/>
            </p:cNvGrpSpPr>
            <p:nvPr/>
          </p:nvGrpSpPr>
          <p:grpSpPr bwMode="auto">
            <a:xfrm flipH="1">
              <a:off x="1441449" y="812801"/>
              <a:ext cx="2843517" cy="603130"/>
              <a:chOff x="0" y="10349"/>
              <a:chExt cx="44488" cy="9114"/>
            </a:xfrm>
          </p:grpSpPr>
          <p:sp>
            <p:nvSpPr>
              <p:cNvPr id="15" name="Google Shape;2107;p41">
                <a:extLst>
                  <a:ext uri="{FF2B5EF4-FFF2-40B4-BE49-F238E27FC236}">
                    <a16:creationId xmlns:a16="http://schemas.microsoft.com/office/drawing/2014/main" id="{7F7E11F7-1A5A-995B-1BB9-36067748A423}"/>
                  </a:ext>
                </a:extLst>
              </p:cNvPr>
              <p:cNvSpPr>
                <a:spLocks/>
              </p:cNvSpPr>
              <p:nvPr/>
            </p:nvSpPr>
            <p:spPr bwMode="auto">
              <a:xfrm>
                <a:off x="0" y="11703"/>
                <a:ext cx="9579" cy="6409"/>
              </a:xfrm>
              <a:custGeom>
                <a:avLst/>
                <a:gdLst>
                  <a:gd name="T0" fmla="*/ 12824 w 38316"/>
                  <a:gd name="T1" fmla="*/ 0 h 25635"/>
                  <a:gd name="T2" fmla="*/ 1 w 38316"/>
                  <a:gd name="T3" fmla="*/ 12812 h 25635"/>
                  <a:gd name="T4" fmla="*/ 12824 w 38316"/>
                  <a:gd name="T5" fmla="*/ 25635 h 25635"/>
                  <a:gd name="T6" fmla="*/ 30921 w 38316"/>
                  <a:gd name="T7" fmla="*/ 25635 h 25635"/>
                  <a:gd name="T8" fmla="*/ 38315 w 38316"/>
                  <a:gd name="T9" fmla="*/ 12812 h 25635"/>
                  <a:gd name="T10" fmla="*/ 30921 w 38316"/>
                  <a:gd name="T11" fmla="*/ 0 h 25635"/>
                  <a:gd name="T12" fmla="*/ 12824 w 38316"/>
                  <a:gd name="T13" fmla="*/ 0 h 25635"/>
                  <a:gd name="T14" fmla="*/ 0 w 38316"/>
                  <a:gd name="T15" fmla="*/ 0 h 25635"/>
                  <a:gd name="T16" fmla="*/ 38316 w 38316"/>
                  <a:gd name="T17" fmla="*/ 25635 h 25635"/>
                </a:gdLst>
                <a:ahLst/>
                <a:cxnLst>
                  <a:cxn ang="0">
                    <a:pos x="T0" y="T1"/>
                  </a:cxn>
                  <a:cxn ang="0">
                    <a:pos x="T2" y="T3"/>
                  </a:cxn>
                  <a:cxn ang="0">
                    <a:pos x="T4" y="T5"/>
                  </a:cxn>
                  <a:cxn ang="0">
                    <a:pos x="T6" y="T7"/>
                  </a:cxn>
                  <a:cxn ang="0">
                    <a:pos x="T8" y="T9"/>
                  </a:cxn>
                  <a:cxn ang="0">
                    <a:pos x="T10" y="T11"/>
                  </a:cxn>
                  <a:cxn ang="0">
                    <a:pos x="T12" y="T13"/>
                  </a:cxn>
                </a:cxnLst>
                <a:rect l="T14" t="T15" r="T16" b="T17"/>
                <a:pathLst>
                  <a:path w="38316" h="25635" extrusionOk="0">
                    <a:moveTo>
                      <a:pt x="12824" y="0"/>
                    </a:moveTo>
                    <a:cubicBezTo>
                      <a:pt x="5775" y="0"/>
                      <a:pt x="1" y="5763"/>
                      <a:pt x="1" y="12812"/>
                    </a:cubicBezTo>
                    <a:cubicBezTo>
                      <a:pt x="1" y="19860"/>
                      <a:pt x="5775" y="25635"/>
                      <a:pt x="12824" y="25635"/>
                    </a:cubicBezTo>
                    <a:lnTo>
                      <a:pt x="30921" y="25635"/>
                    </a:lnTo>
                    <a:lnTo>
                      <a:pt x="38315" y="12812"/>
                    </a:lnTo>
                    <a:lnTo>
                      <a:pt x="30921" y="0"/>
                    </a:lnTo>
                    <a:lnTo>
                      <a:pt x="12824" y="0"/>
                    </a:lnTo>
                    <a:close/>
                  </a:path>
                </a:pathLst>
              </a:custGeom>
              <a:solidFill>
                <a:srgbClr val="2FC948"/>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74300" tIns="91425" rIns="91425" bIns="91425" anchor="ctr" anchorCtr="0" upright="1">
                <a:noAutofit/>
              </a:bodyPr>
              <a:lstStyle/>
              <a:p>
                <a:pPr marL="0" marR="0" algn="ctr" rtl="1">
                  <a:lnSpc>
                    <a:spcPct val="115000"/>
                  </a:lnSpc>
                  <a:spcBef>
                    <a:spcPts val="0"/>
                  </a:spcBef>
                  <a:spcAft>
                    <a:spcPts val="0"/>
                  </a:spcAft>
                </a:pPr>
                <a:r>
                  <a:rPr lang="ar-SY" sz="2800" dirty="0">
                    <a:solidFill>
                      <a:srgbClr val="FFFFFF"/>
                    </a:solidFill>
                    <a:effectLst/>
                    <a:latin typeface="Times New Roman" panose="02020603050405020304" pitchFamily="18" charset="0"/>
                    <a:ea typeface="Calibri" panose="020F0502020204030204" pitchFamily="34" charset="0"/>
                    <a:cs typeface="+mj-cs"/>
                  </a:rPr>
                  <a:t>03</a:t>
                </a:r>
                <a:endParaRPr lang="en-GB" sz="2000" dirty="0">
                  <a:solidFill>
                    <a:srgbClr val="000000"/>
                  </a:solidFill>
                  <a:effectLst/>
                  <a:latin typeface="Times New Roman" panose="02020603050405020304" pitchFamily="18" charset="0"/>
                  <a:ea typeface="Calibri" panose="020F0502020204030204" pitchFamily="34" charset="0"/>
                  <a:cs typeface="+mj-cs"/>
                </a:endParaRPr>
              </a:p>
            </p:txBody>
          </p:sp>
          <p:sp>
            <p:nvSpPr>
              <p:cNvPr id="16" name="Google Shape;2108;p41">
                <a:extLst>
                  <a:ext uri="{FF2B5EF4-FFF2-40B4-BE49-F238E27FC236}">
                    <a16:creationId xmlns:a16="http://schemas.microsoft.com/office/drawing/2014/main" id="{3E0A7BBB-33D7-40BC-8123-400E11AB0F05}"/>
                  </a:ext>
                </a:extLst>
              </p:cNvPr>
              <p:cNvSpPr>
                <a:spLocks/>
              </p:cNvSpPr>
              <p:nvPr/>
            </p:nvSpPr>
            <p:spPr bwMode="auto">
              <a:xfrm>
                <a:off x="7114" y="11188"/>
                <a:ext cx="37374" cy="7436"/>
              </a:xfrm>
              <a:custGeom>
                <a:avLst/>
                <a:gdLst>
                  <a:gd name="T0" fmla="*/ 7430 w 149496"/>
                  <a:gd name="T1" fmla="*/ 1 h 29743"/>
                  <a:gd name="T2" fmla="*/ 4168 w 149496"/>
                  <a:gd name="T3" fmla="*/ 5894 h 29743"/>
                  <a:gd name="T4" fmla="*/ 1 w 149496"/>
                  <a:gd name="T5" fmla="*/ 14872 h 29743"/>
                  <a:gd name="T6" fmla="*/ 4656 w 149496"/>
                  <a:gd name="T7" fmla="*/ 24563 h 29743"/>
                  <a:gd name="T8" fmla="*/ 7430 w 149496"/>
                  <a:gd name="T9" fmla="*/ 29742 h 29743"/>
                  <a:gd name="T10" fmla="*/ 144269 w 149496"/>
                  <a:gd name="T11" fmla="*/ 29742 h 29743"/>
                  <a:gd name="T12" fmla="*/ 149496 w 149496"/>
                  <a:gd name="T13" fmla="*/ 24516 h 29743"/>
                  <a:gd name="T14" fmla="*/ 149496 w 149496"/>
                  <a:gd name="T15" fmla="*/ 5227 h 29743"/>
                  <a:gd name="T16" fmla="*/ 144269 w 149496"/>
                  <a:gd name="T17" fmla="*/ 1 h 29743"/>
                  <a:gd name="T18" fmla="*/ 7430 w 149496"/>
                  <a:gd name="T19" fmla="*/ 1 h 29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496" h="29743" extrusionOk="0">
                    <a:moveTo>
                      <a:pt x="7430" y="1"/>
                    </a:moveTo>
                    <a:lnTo>
                      <a:pt x="4168" y="5894"/>
                    </a:lnTo>
                    <a:lnTo>
                      <a:pt x="1" y="14872"/>
                    </a:lnTo>
                    <a:lnTo>
                      <a:pt x="4656" y="24563"/>
                    </a:lnTo>
                    <a:lnTo>
                      <a:pt x="7430" y="29742"/>
                    </a:lnTo>
                    <a:lnTo>
                      <a:pt x="144269" y="29742"/>
                    </a:lnTo>
                    <a:cubicBezTo>
                      <a:pt x="147162" y="29742"/>
                      <a:pt x="149496" y="27409"/>
                      <a:pt x="149496" y="24516"/>
                    </a:cubicBezTo>
                    <a:lnTo>
                      <a:pt x="149496" y="5227"/>
                    </a:lnTo>
                    <a:cubicBezTo>
                      <a:pt x="149496" y="2346"/>
                      <a:pt x="147162" y="1"/>
                      <a:pt x="144269" y="1"/>
                    </a:cubicBezTo>
                    <a:lnTo>
                      <a:pt x="7430" y="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7" name="Google Shape;2109;p41">
                <a:extLst>
                  <a:ext uri="{FF2B5EF4-FFF2-40B4-BE49-F238E27FC236}">
                    <a16:creationId xmlns:a16="http://schemas.microsoft.com/office/drawing/2014/main" id="{92ECE055-DF44-D4B8-2E1D-2A648885CC85}"/>
                  </a:ext>
                </a:extLst>
              </p:cNvPr>
              <p:cNvSpPr>
                <a:spLocks/>
              </p:cNvSpPr>
              <p:nvPr/>
            </p:nvSpPr>
            <p:spPr bwMode="auto">
              <a:xfrm>
                <a:off x="43538" y="11239"/>
                <a:ext cx="950" cy="7334"/>
              </a:xfrm>
              <a:custGeom>
                <a:avLst/>
                <a:gdLst>
                  <a:gd name="T0" fmla="*/ 0 w 3799"/>
                  <a:gd name="T1" fmla="*/ 0 h 29337"/>
                  <a:gd name="T2" fmla="*/ 0 w 3799"/>
                  <a:gd name="T3" fmla="*/ 29337 h 29337"/>
                  <a:gd name="T4" fmla="*/ 3799 w 3799"/>
                  <a:gd name="T5" fmla="*/ 24313 h 29337"/>
                  <a:gd name="T6" fmla="*/ 3799 w 3799"/>
                  <a:gd name="T7" fmla="*/ 5024 h 29337"/>
                  <a:gd name="T8" fmla="*/ 0 w 3799"/>
                  <a:gd name="T9" fmla="*/ 0 h 29337"/>
                </a:gdLst>
                <a:ahLst/>
                <a:cxnLst>
                  <a:cxn ang="0">
                    <a:pos x="T0" y="T1"/>
                  </a:cxn>
                  <a:cxn ang="0">
                    <a:pos x="T2" y="T3"/>
                  </a:cxn>
                  <a:cxn ang="0">
                    <a:pos x="T4" y="T5"/>
                  </a:cxn>
                  <a:cxn ang="0">
                    <a:pos x="T6" y="T7"/>
                  </a:cxn>
                  <a:cxn ang="0">
                    <a:pos x="T8" y="T9"/>
                  </a:cxn>
                </a:cxnLst>
                <a:rect l="0" t="0" r="r" b="b"/>
                <a:pathLst>
                  <a:path w="3799" h="29337" extrusionOk="0">
                    <a:moveTo>
                      <a:pt x="0" y="0"/>
                    </a:moveTo>
                    <a:lnTo>
                      <a:pt x="0" y="29337"/>
                    </a:lnTo>
                    <a:cubicBezTo>
                      <a:pt x="2191" y="28718"/>
                      <a:pt x="3799" y="26706"/>
                      <a:pt x="3799" y="24313"/>
                    </a:cubicBezTo>
                    <a:lnTo>
                      <a:pt x="3799" y="5024"/>
                    </a:lnTo>
                    <a:cubicBezTo>
                      <a:pt x="3799" y="2631"/>
                      <a:pt x="2191" y="619"/>
                      <a:pt x="0" y="0"/>
                    </a:cubicBez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8" name="Google Shape;2110;p41">
                <a:extLst>
                  <a:ext uri="{FF2B5EF4-FFF2-40B4-BE49-F238E27FC236}">
                    <a16:creationId xmlns:a16="http://schemas.microsoft.com/office/drawing/2014/main" id="{33C3B384-4C87-4F2D-6334-5BB178E6F75E}"/>
                  </a:ext>
                </a:extLst>
              </p:cNvPr>
              <p:cNvSpPr>
                <a:spLocks/>
              </p:cNvSpPr>
              <p:nvPr/>
            </p:nvSpPr>
            <p:spPr bwMode="auto">
              <a:xfrm>
                <a:off x="6637" y="10349"/>
                <a:ext cx="3162" cy="9114"/>
              </a:xfrm>
              <a:custGeom>
                <a:avLst/>
                <a:gdLst>
                  <a:gd name="T0" fmla="*/ 9335 w 12646"/>
                  <a:gd name="T1" fmla="*/ 0 h 36457"/>
                  <a:gd name="T2" fmla="*/ 1941 w 12646"/>
                  <a:gd name="T3" fmla="*/ 12811 h 36457"/>
                  <a:gd name="T4" fmla="*/ 1941 w 12646"/>
                  <a:gd name="T5" fmla="*/ 23658 h 36457"/>
                  <a:gd name="T6" fmla="*/ 9335 w 12646"/>
                  <a:gd name="T7" fmla="*/ 36457 h 36457"/>
                  <a:gd name="T8" fmla="*/ 12645 w 12646"/>
                  <a:gd name="T9" fmla="*/ 36457 h 36457"/>
                  <a:gd name="T10" fmla="*/ 5251 w 12646"/>
                  <a:gd name="T11" fmla="*/ 23658 h 36457"/>
                  <a:gd name="T12" fmla="*/ 5251 w 12646"/>
                  <a:gd name="T13" fmla="*/ 12811 h 36457"/>
                  <a:gd name="T14" fmla="*/ 12645 w 12646"/>
                  <a:gd name="T15" fmla="*/ 0 h 36457"/>
                  <a:gd name="T16" fmla="*/ 9335 w 12646"/>
                  <a:gd name="T17" fmla="*/ 0 h 36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46" h="36457" extrusionOk="0">
                    <a:moveTo>
                      <a:pt x="9335" y="0"/>
                    </a:moveTo>
                    <a:lnTo>
                      <a:pt x="1941" y="12811"/>
                    </a:lnTo>
                    <a:cubicBezTo>
                      <a:pt x="1" y="16169"/>
                      <a:pt x="1" y="20300"/>
                      <a:pt x="1941" y="23658"/>
                    </a:cubicBezTo>
                    <a:lnTo>
                      <a:pt x="9335" y="36457"/>
                    </a:lnTo>
                    <a:lnTo>
                      <a:pt x="12645" y="36457"/>
                    </a:lnTo>
                    <a:lnTo>
                      <a:pt x="5251" y="23658"/>
                    </a:lnTo>
                    <a:cubicBezTo>
                      <a:pt x="3311" y="20300"/>
                      <a:pt x="3311" y="16169"/>
                      <a:pt x="5251" y="12811"/>
                    </a:cubicBezTo>
                    <a:lnTo>
                      <a:pt x="12645" y="0"/>
                    </a:lnTo>
                    <a:lnTo>
                      <a:pt x="9335" y="0"/>
                    </a:lnTo>
                    <a:close/>
                  </a:path>
                </a:pathLst>
              </a:custGeom>
              <a:solidFill>
                <a:srgbClr val="69E781"/>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9" name="Google Shape;2111;p41">
                <a:extLst>
                  <a:ext uri="{FF2B5EF4-FFF2-40B4-BE49-F238E27FC236}">
                    <a16:creationId xmlns:a16="http://schemas.microsoft.com/office/drawing/2014/main" id="{CED70888-BE37-CFFD-AB02-346C9833027E}"/>
                  </a:ext>
                </a:extLst>
              </p:cNvPr>
              <p:cNvSpPr txBox="1">
                <a:spLocks noChangeArrowheads="1"/>
              </p:cNvSpPr>
              <p:nvPr/>
            </p:nvSpPr>
            <p:spPr bwMode="auto">
              <a:xfrm>
                <a:off x="10561" y="12058"/>
                <a:ext cx="32218" cy="6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0" anchor="ctr" anchorCtr="0" upright="1">
                <a:noAutofit/>
              </a:bodyPr>
              <a:lstStyle/>
              <a:p>
                <a:pPr marL="0" marR="0" algn="just" rtl="1">
                  <a:lnSpc>
                    <a:spcPct val="115000"/>
                  </a:lnSpc>
                  <a:spcBef>
                    <a:spcPts val="0"/>
                  </a:spcBef>
                  <a:spcAft>
                    <a:spcPts val="0"/>
                  </a:spcAft>
                </a:pPr>
                <a:r>
                  <a:rPr lang="ar-SY" sz="3200" b="1">
                    <a:solidFill>
                      <a:srgbClr val="434343"/>
                    </a:solidFill>
                    <a:effectLst/>
                    <a:latin typeface="Times New Roman" panose="02020603050405020304" pitchFamily="18" charset="0"/>
                    <a:ea typeface="Roboto" panose="02000000000000000000" pitchFamily="2" charset="0"/>
                    <a:cs typeface="Adobe Arabic" panose="02040503050201020203" pitchFamily="18" charset="-78"/>
                  </a:rPr>
                  <a:t>القيادة المشاركة (التعاونية)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 name="Google Shape;2126;p41">
              <a:extLst>
                <a:ext uri="{FF2B5EF4-FFF2-40B4-BE49-F238E27FC236}">
                  <a16:creationId xmlns:a16="http://schemas.microsoft.com/office/drawing/2014/main" id="{E0D22EDF-5C65-0F9F-14B4-8327F4F70EE7}"/>
                </a:ext>
              </a:extLst>
            </p:cNvPr>
            <p:cNvGrpSpPr>
              <a:grpSpLocks/>
            </p:cNvGrpSpPr>
            <p:nvPr/>
          </p:nvGrpSpPr>
          <p:grpSpPr bwMode="auto">
            <a:xfrm>
              <a:off x="0" y="0"/>
              <a:ext cx="2843517" cy="603035"/>
              <a:chOff x="0" y="20699"/>
              <a:chExt cx="44488" cy="9114"/>
            </a:xfrm>
          </p:grpSpPr>
          <p:sp>
            <p:nvSpPr>
              <p:cNvPr id="10" name="Google Shape;2127;p41">
                <a:extLst>
                  <a:ext uri="{FF2B5EF4-FFF2-40B4-BE49-F238E27FC236}">
                    <a16:creationId xmlns:a16="http://schemas.microsoft.com/office/drawing/2014/main" id="{DD8FC0AF-6F78-A58D-E2E6-F4046D7DEC74}"/>
                  </a:ext>
                </a:extLst>
              </p:cNvPr>
              <p:cNvSpPr>
                <a:spLocks/>
              </p:cNvSpPr>
              <p:nvPr/>
            </p:nvSpPr>
            <p:spPr bwMode="auto">
              <a:xfrm>
                <a:off x="0" y="22050"/>
                <a:ext cx="9579" cy="6409"/>
              </a:xfrm>
              <a:custGeom>
                <a:avLst/>
                <a:gdLst>
                  <a:gd name="T0" fmla="*/ 12824 w 38316"/>
                  <a:gd name="T1" fmla="*/ 0 h 25635"/>
                  <a:gd name="T2" fmla="*/ 1 w 38316"/>
                  <a:gd name="T3" fmla="*/ 12823 h 25635"/>
                  <a:gd name="T4" fmla="*/ 12824 w 38316"/>
                  <a:gd name="T5" fmla="*/ 25635 h 25635"/>
                  <a:gd name="T6" fmla="*/ 30921 w 38316"/>
                  <a:gd name="T7" fmla="*/ 25635 h 25635"/>
                  <a:gd name="T8" fmla="*/ 38315 w 38316"/>
                  <a:gd name="T9" fmla="*/ 12823 h 25635"/>
                  <a:gd name="T10" fmla="*/ 30921 w 38316"/>
                  <a:gd name="T11" fmla="*/ 0 h 25635"/>
                  <a:gd name="T12" fmla="*/ 12824 w 38316"/>
                  <a:gd name="T13" fmla="*/ 0 h 25635"/>
                  <a:gd name="T14" fmla="*/ 0 w 38316"/>
                  <a:gd name="T15" fmla="*/ 0 h 25635"/>
                  <a:gd name="T16" fmla="*/ 38316 w 38316"/>
                  <a:gd name="T17" fmla="*/ 25635 h 25635"/>
                </a:gdLst>
                <a:ahLst/>
                <a:cxnLst>
                  <a:cxn ang="0">
                    <a:pos x="T0" y="T1"/>
                  </a:cxn>
                  <a:cxn ang="0">
                    <a:pos x="T2" y="T3"/>
                  </a:cxn>
                  <a:cxn ang="0">
                    <a:pos x="T4" y="T5"/>
                  </a:cxn>
                  <a:cxn ang="0">
                    <a:pos x="T6" y="T7"/>
                  </a:cxn>
                  <a:cxn ang="0">
                    <a:pos x="T8" y="T9"/>
                  </a:cxn>
                  <a:cxn ang="0">
                    <a:pos x="T10" y="T11"/>
                  </a:cxn>
                  <a:cxn ang="0">
                    <a:pos x="T12" y="T13"/>
                  </a:cxn>
                </a:cxnLst>
                <a:rect l="T14" t="T15" r="T16" b="T17"/>
                <a:pathLst>
                  <a:path w="38316" h="25635" extrusionOk="0">
                    <a:moveTo>
                      <a:pt x="12824" y="0"/>
                    </a:moveTo>
                    <a:cubicBezTo>
                      <a:pt x="5775" y="0"/>
                      <a:pt x="1" y="5775"/>
                      <a:pt x="1" y="12823"/>
                    </a:cubicBezTo>
                    <a:cubicBezTo>
                      <a:pt x="1" y="19872"/>
                      <a:pt x="5775" y="25635"/>
                      <a:pt x="12824" y="25635"/>
                    </a:cubicBezTo>
                    <a:lnTo>
                      <a:pt x="30921" y="25635"/>
                    </a:lnTo>
                    <a:lnTo>
                      <a:pt x="38315" y="12823"/>
                    </a:lnTo>
                    <a:lnTo>
                      <a:pt x="30921" y="0"/>
                    </a:lnTo>
                    <a:lnTo>
                      <a:pt x="12824" y="0"/>
                    </a:lnTo>
                    <a:close/>
                  </a:path>
                </a:pathLst>
              </a:custGeom>
              <a:solidFill>
                <a:srgbClr val="2020BA"/>
              </a:solidFill>
              <a:ln>
                <a:noFill/>
              </a:ln>
              <a:extLst>
                <a:ext uri="{91240B29-F687-4F45-9708-019B960494DF}">
                  <a14:hiddenLine xmlns:a14="http://schemas.microsoft.com/office/drawing/2010/main" w="9525">
                    <a:solidFill>
                      <a:srgbClr val="000000"/>
                    </a:solidFill>
                    <a:miter lim="800000"/>
                    <a:headEnd/>
                    <a:tailEnd/>
                  </a14:hiddenLine>
                </a:ext>
              </a:extLst>
            </p:spPr>
            <p:txBody>
              <a:bodyPr rot="0" vert="horz" wrap="square" lIns="274300" tIns="91425" rIns="91425" bIns="91425" anchor="ctr" anchorCtr="0" upright="1">
                <a:noAutofit/>
              </a:bodyPr>
              <a:lstStyle/>
              <a:p>
                <a:pPr marL="0" marR="0" rtl="1">
                  <a:lnSpc>
                    <a:spcPct val="115000"/>
                  </a:lnSpc>
                  <a:spcBef>
                    <a:spcPts val="0"/>
                  </a:spcBef>
                  <a:spcAft>
                    <a:spcPts val="0"/>
                  </a:spcAft>
                </a:pPr>
                <a:r>
                  <a:rPr lang="ar-SY" sz="2800" dirty="0">
                    <a:solidFill>
                      <a:srgbClr val="FFFFFF"/>
                    </a:solidFill>
                    <a:effectLst/>
                    <a:latin typeface="Times New Roman" panose="02020603050405020304" pitchFamily="18" charset="0"/>
                    <a:ea typeface="Calibri" panose="020F0502020204030204" pitchFamily="34" charset="0"/>
                    <a:cs typeface="+mj-cs"/>
                  </a:rPr>
                  <a:t>02</a:t>
                </a:r>
                <a:endParaRPr lang="en-GB" sz="2000" dirty="0">
                  <a:solidFill>
                    <a:srgbClr val="000000"/>
                  </a:solidFill>
                  <a:effectLst/>
                  <a:latin typeface="Times New Roman" panose="02020603050405020304" pitchFamily="18" charset="0"/>
                  <a:ea typeface="Calibri" panose="020F0502020204030204" pitchFamily="34" charset="0"/>
                  <a:cs typeface="+mj-cs"/>
                </a:endParaRPr>
              </a:p>
            </p:txBody>
          </p:sp>
          <p:sp>
            <p:nvSpPr>
              <p:cNvPr id="11" name="Google Shape;2128;p41">
                <a:extLst>
                  <a:ext uri="{FF2B5EF4-FFF2-40B4-BE49-F238E27FC236}">
                    <a16:creationId xmlns:a16="http://schemas.microsoft.com/office/drawing/2014/main" id="{4E25BD23-CF51-D271-9EFD-1BB8277E1CD1}"/>
                  </a:ext>
                </a:extLst>
              </p:cNvPr>
              <p:cNvSpPr>
                <a:spLocks/>
              </p:cNvSpPr>
              <p:nvPr/>
            </p:nvSpPr>
            <p:spPr bwMode="auto">
              <a:xfrm>
                <a:off x="7114" y="21538"/>
                <a:ext cx="37374" cy="7436"/>
              </a:xfrm>
              <a:custGeom>
                <a:avLst/>
                <a:gdLst>
                  <a:gd name="T0" fmla="*/ 7430 w 149496"/>
                  <a:gd name="T1" fmla="*/ 1 h 29743"/>
                  <a:gd name="T2" fmla="*/ 3715 w 149496"/>
                  <a:gd name="T3" fmla="*/ 6430 h 29743"/>
                  <a:gd name="T4" fmla="*/ 1 w 149496"/>
                  <a:gd name="T5" fmla="*/ 14871 h 29743"/>
                  <a:gd name="T6" fmla="*/ 3989 w 149496"/>
                  <a:gd name="T7" fmla="*/ 23754 h 29743"/>
                  <a:gd name="T8" fmla="*/ 7430 w 149496"/>
                  <a:gd name="T9" fmla="*/ 29742 h 29743"/>
                  <a:gd name="T10" fmla="*/ 144269 w 149496"/>
                  <a:gd name="T11" fmla="*/ 29742 h 29743"/>
                  <a:gd name="T12" fmla="*/ 149496 w 149496"/>
                  <a:gd name="T13" fmla="*/ 24516 h 29743"/>
                  <a:gd name="T14" fmla="*/ 149496 w 149496"/>
                  <a:gd name="T15" fmla="*/ 5227 h 29743"/>
                  <a:gd name="T16" fmla="*/ 144269 w 149496"/>
                  <a:gd name="T17" fmla="*/ 1 h 29743"/>
                  <a:gd name="T18" fmla="*/ 7430 w 149496"/>
                  <a:gd name="T19" fmla="*/ 1 h 29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9496" h="29743" extrusionOk="0">
                    <a:moveTo>
                      <a:pt x="7430" y="1"/>
                    </a:moveTo>
                    <a:lnTo>
                      <a:pt x="3715" y="6430"/>
                    </a:lnTo>
                    <a:lnTo>
                      <a:pt x="1" y="14871"/>
                    </a:lnTo>
                    <a:lnTo>
                      <a:pt x="3989" y="23754"/>
                    </a:lnTo>
                    <a:lnTo>
                      <a:pt x="7430" y="29742"/>
                    </a:lnTo>
                    <a:lnTo>
                      <a:pt x="144269" y="29742"/>
                    </a:lnTo>
                    <a:cubicBezTo>
                      <a:pt x="147162" y="29742"/>
                      <a:pt x="149496" y="27397"/>
                      <a:pt x="149496" y="24516"/>
                    </a:cubicBezTo>
                    <a:lnTo>
                      <a:pt x="149496" y="5227"/>
                    </a:lnTo>
                    <a:cubicBezTo>
                      <a:pt x="149496" y="2334"/>
                      <a:pt x="147162" y="1"/>
                      <a:pt x="144269" y="1"/>
                    </a:cubicBezTo>
                    <a:lnTo>
                      <a:pt x="7430" y="1"/>
                    </a:lnTo>
                    <a:close/>
                  </a:path>
                </a:pathLst>
              </a:custGeom>
              <a:solidFill>
                <a:srgbClr val="EEEEEE"/>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2" name="Google Shape;2129;p41">
                <a:extLst>
                  <a:ext uri="{FF2B5EF4-FFF2-40B4-BE49-F238E27FC236}">
                    <a16:creationId xmlns:a16="http://schemas.microsoft.com/office/drawing/2014/main" id="{635B0002-EC10-8FA9-5D16-B7945A587FBF}"/>
                  </a:ext>
                </a:extLst>
              </p:cNvPr>
              <p:cNvSpPr>
                <a:spLocks/>
              </p:cNvSpPr>
              <p:nvPr/>
            </p:nvSpPr>
            <p:spPr bwMode="auto">
              <a:xfrm>
                <a:off x="43538" y="21588"/>
                <a:ext cx="950" cy="7335"/>
              </a:xfrm>
              <a:custGeom>
                <a:avLst/>
                <a:gdLst>
                  <a:gd name="T0" fmla="*/ 0 w 3799"/>
                  <a:gd name="T1" fmla="*/ 1 h 29338"/>
                  <a:gd name="T2" fmla="*/ 0 w 3799"/>
                  <a:gd name="T3" fmla="*/ 29338 h 29338"/>
                  <a:gd name="T4" fmla="*/ 3799 w 3799"/>
                  <a:gd name="T5" fmla="*/ 24314 h 29338"/>
                  <a:gd name="T6" fmla="*/ 3799 w 3799"/>
                  <a:gd name="T7" fmla="*/ 5025 h 29338"/>
                  <a:gd name="T8" fmla="*/ 0 w 3799"/>
                  <a:gd name="T9" fmla="*/ 1 h 29338"/>
                </a:gdLst>
                <a:ahLst/>
                <a:cxnLst>
                  <a:cxn ang="0">
                    <a:pos x="T0" y="T1"/>
                  </a:cxn>
                  <a:cxn ang="0">
                    <a:pos x="T2" y="T3"/>
                  </a:cxn>
                  <a:cxn ang="0">
                    <a:pos x="T4" y="T5"/>
                  </a:cxn>
                  <a:cxn ang="0">
                    <a:pos x="T6" y="T7"/>
                  </a:cxn>
                  <a:cxn ang="0">
                    <a:pos x="T8" y="T9"/>
                  </a:cxn>
                </a:cxnLst>
                <a:rect l="0" t="0" r="r" b="b"/>
                <a:pathLst>
                  <a:path w="3799" h="29338" extrusionOk="0">
                    <a:moveTo>
                      <a:pt x="0" y="1"/>
                    </a:moveTo>
                    <a:lnTo>
                      <a:pt x="0" y="29338"/>
                    </a:lnTo>
                    <a:cubicBezTo>
                      <a:pt x="2191" y="28719"/>
                      <a:pt x="3799" y="26707"/>
                      <a:pt x="3799" y="24314"/>
                    </a:cubicBezTo>
                    <a:lnTo>
                      <a:pt x="3799" y="5025"/>
                    </a:lnTo>
                    <a:cubicBezTo>
                      <a:pt x="3799" y="2632"/>
                      <a:pt x="2191" y="620"/>
                      <a:pt x="0" y="1"/>
                    </a:cubicBez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3" name="Google Shape;2130;p41">
                <a:extLst>
                  <a:ext uri="{FF2B5EF4-FFF2-40B4-BE49-F238E27FC236}">
                    <a16:creationId xmlns:a16="http://schemas.microsoft.com/office/drawing/2014/main" id="{F4DC98F4-3296-DA7A-2B3D-133E5399286D}"/>
                  </a:ext>
                </a:extLst>
              </p:cNvPr>
              <p:cNvSpPr>
                <a:spLocks/>
              </p:cNvSpPr>
              <p:nvPr/>
            </p:nvSpPr>
            <p:spPr bwMode="auto">
              <a:xfrm>
                <a:off x="6637" y="20699"/>
                <a:ext cx="3162" cy="9114"/>
              </a:xfrm>
              <a:custGeom>
                <a:avLst/>
                <a:gdLst>
                  <a:gd name="T0" fmla="*/ 9335 w 12646"/>
                  <a:gd name="T1" fmla="*/ 0 h 36457"/>
                  <a:gd name="T2" fmla="*/ 1941 w 12646"/>
                  <a:gd name="T3" fmla="*/ 12799 h 36457"/>
                  <a:gd name="T4" fmla="*/ 1941 w 12646"/>
                  <a:gd name="T5" fmla="*/ 23646 h 36457"/>
                  <a:gd name="T6" fmla="*/ 9335 w 12646"/>
                  <a:gd name="T7" fmla="*/ 36457 h 36457"/>
                  <a:gd name="T8" fmla="*/ 12645 w 12646"/>
                  <a:gd name="T9" fmla="*/ 36457 h 36457"/>
                  <a:gd name="T10" fmla="*/ 5251 w 12646"/>
                  <a:gd name="T11" fmla="*/ 23646 h 36457"/>
                  <a:gd name="T12" fmla="*/ 5251 w 12646"/>
                  <a:gd name="T13" fmla="*/ 12799 h 36457"/>
                  <a:gd name="T14" fmla="*/ 12645 w 12646"/>
                  <a:gd name="T15" fmla="*/ 0 h 36457"/>
                  <a:gd name="T16" fmla="*/ 9335 w 12646"/>
                  <a:gd name="T17" fmla="*/ 0 h 364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646" h="36457" extrusionOk="0">
                    <a:moveTo>
                      <a:pt x="9335" y="0"/>
                    </a:moveTo>
                    <a:lnTo>
                      <a:pt x="1941" y="12799"/>
                    </a:lnTo>
                    <a:cubicBezTo>
                      <a:pt x="1" y="16157"/>
                      <a:pt x="1" y="20288"/>
                      <a:pt x="1941" y="23646"/>
                    </a:cubicBezTo>
                    <a:lnTo>
                      <a:pt x="9335" y="36457"/>
                    </a:lnTo>
                    <a:lnTo>
                      <a:pt x="12645" y="36457"/>
                    </a:lnTo>
                    <a:lnTo>
                      <a:pt x="5251" y="23646"/>
                    </a:lnTo>
                    <a:cubicBezTo>
                      <a:pt x="3311" y="20288"/>
                      <a:pt x="3311" y="16157"/>
                      <a:pt x="5251" y="12799"/>
                    </a:cubicBezTo>
                    <a:lnTo>
                      <a:pt x="12645" y="0"/>
                    </a:lnTo>
                    <a:lnTo>
                      <a:pt x="9335" y="0"/>
                    </a:lnTo>
                    <a:close/>
                  </a:path>
                </a:pathLst>
              </a:custGeom>
              <a:solidFill>
                <a:srgbClr val="4949E7"/>
              </a:solidFill>
              <a:ln>
                <a:noFill/>
              </a:ln>
              <a:extLst>
                <a:ext uri="{91240B29-F687-4F45-9708-019B960494DF}">
                  <a14:hiddenLine xmlns:a14="http://schemas.microsoft.com/office/drawing/2010/main" w="9525">
                    <a:solidFill>
                      <a:srgbClr val="000000"/>
                    </a:solidFill>
                    <a:round/>
                    <a:headEnd/>
                    <a:tailEnd/>
                  </a14:hiddenLine>
                </a:ext>
              </a:extLst>
            </p:spPr>
            <p:txBody>
              <a:bodyPr rot="0" vert="horz" wrap="square" lIns="91440" tIns="45720" rIns="91440" bIns="45720" anchor="ctr" anchorCtr="0" upright="1">
                <a:noAutofit/>
              </a:bodyPr>
              <a:lstStyle/>
              <a:p>
                <a:endParaRPr lang="en-GB" sz="2800"/>
              </a:p>
            </p:txBody>
          </p:sp>
          <p:sp>
            <p:nvSpPr>
              <p:cNvPr id="14" name="Google Shape;2131;p41">
                <a:extLst>
                  <a:ext uri="{FF2B5EF4-FFF2-40B4-BE49-F238E27FC236}">
                    <a16:creationId xmlns:a16="http://schemas.microsoft.com/office/drawing/2014/main" id="{23B4EDAE-993F-DF80-1EA9-8359FAC0A24F}"/>
                  </a:ext>
                </a:extLst>
              </p:cNvPr>
              <p:cNvSpPr txBox="1">
                <a:spLocks noChangeArrowheads="1"/>
              </p:cNvSpPr>
              <p:nvPr/>
            </p:nvSpPr>
            <p:spPr bwMode="auto">
              <a:xfrm>
                <a:off x="10561" y="22206"/>
                <a:ext cx="32218" cy="6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25" tIns="91425" rIns="91425" bIns="0" anchor="ctr" anchorCtr="0" upright="1">
                <a:noAutofit/>
              </a:bodyPr>
              <a:lstStyle/>
              <a:p>
                <a:pPr marL="0" marR="0" algn="just" rtl="1">
                  <a:lnSpc>
                    <a:spcPct val="115000"/>
                  </a:lnSpc>
                  <a:spcBef>
                    <a:spcPts val="0"/>
                  </a:spcBef>
                  <a:spcAft>
                    <a:spcPts val="0"/>
                  </a:spcAft>
                </a:pPr>
                <a:r>
                  <a:rPr lang="ar-SY" sz="3200" b="1">
                    <a:solidFill>
                      <a:srgbClr val="434343"/>
                    </a:solidFill>
                    <a:effectLst/>
                    <a:latin typeface="Times New Roman" panose="02020603050405020304" pitchFamily="18" charset="0"/>
                    <a:ea typeface="Roboto" panose="02000000000000000000" pitchFamily="2" charset="0"/>
                    <a:cs typeface="Adobe Arabic" panose="02040503050201020203" pitchFamily="18" charset="-78"/>
                  </a:rPr>
                  <a:t>القيادة المتساهلة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546178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1- القيادة الاستبدادية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C0A1D262-5156-D52F-65FB-5726ACF494FB}"/>
              </a:ext>
            </a:extLst>
          </p:cNvPr>
          <p:cNvSpPr txBox="1"/>
          <p:nvPr/>
        </p:nvSpPr>
        <p:spPr>
          <a:xfrm>
            <a:off x="4203516" y="1926236"/>
            <a:ext cx="6097772" cy="3539430"/>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وتسمى أيضاً بالقيادة التسلطية، أو الأوتوقراطية، وهي تعود للعصور القديمة فالدولة القوية تستعمر الدويلات الصغرى، وكذلك على مستوى الأفراد القوي يقهر الضعيف. وتنطلق فلسفة القيادة الاستبدادية من مبدأ إيمان القادة المتسلطين بان عليهم إجبار العاملين على أداء الأعمال انطلاقاً من سلطتهم الرسمية التي تخولهم إياها اللوائح والقوانين التنظيمية والتي يرون بأنه يجب عليهم تفعيلها واستخدامها كأدوات تحكم وضغط على العاملين </a:t>
            </a:r>
            <a:endParaRPr lang="en-GB" sz="2800" dirty="0"/>
          </a:p>
        </p:txBody>
      </p:sp>
      <p:pic>
        <p:nvPicPr>
          <p:cNvPr id="7" name="Picture 6">
            <a:extLst>
              <a:ext uri="{FF2B5EF4-FFF2-40B4-BE49-F238E27FC236}">
                <a16:creationId xmlns:a16="http://schemas.microsoft.com/office/drawing/2014/main" id="{CB7173EC-E31D-2EDD-1503-68768F0677C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1529665" y="2212409"/>
            <a:ext cx="2673851" cy="2172979"/>
          </a:xfrm>
          <a:prstGeom prst="rect">
            <a:avLst/>
          </a:prstGeom>
        </p:spPr>
      </p:pic>
    </p:spTree>
    <p:extLst>
      <p:ext uri="{BB962C8B-B14F-4D97-AF65-F5344CB8AC3E}">
        <p14:creationId xmlns:p14="http://schemas.microsoft.com/office/powerpoint/2010/main" val="10593567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2- القيادة المتساهلة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CB545698-52C2-4D3E-B4BA-442B0E9DA818}"/>
              </a:ext>
            </a:extLst>
          </p:cNvPr>
          <p:cNvSpPr txBox="1"/>
          <p:nvPr/>
        </p:nvSpPr>
        <p:spPr>
          <a:xfrm>
            <a:off x="1734457" y="2391793"/>
            <a:ext cx="8723085" cy="207441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إن فلسفة القيادة المتساهلة تقوم على أنه مادام القائد (في القيادة التسلطية) يميل إلى التحكم في الأفراد ويفرض عليهم تنفيذ أوامره وتعليماته، فإن النقيض من ذلك (القيادة المتساهلة) يمكن أن تصبح هي الحل بعد فشل القيادة الاستبدادية في كثير من الأحيان في تحقيق هدفها.</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4121184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مفهوم تطوير القيادة الإدارية</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16" name="TextBox 15">
            <a:extLst>
              <a:ext uri="{FF2B5EF4-FFF2-40B4-BE49-F238E27FC236}">
                <a16:creationId xmlns:a16="http://schemas.microsoft.com/office/drawing/2014/main" id="{16259016-5F70-EA84-E136-11D435C23877}"/>
              </a:ext>
            </a:extLst>
          </p:cNvPr>
          <p:cNvSpPr txBox="1"/>
          <p:nvPr/>
        </p:nvSpPr>
        <p:spPr>
          <a:xfrm>
            <a:off x="1734457" y="841865"/>
            <a:ext cx="8723085" cy="587853"/>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وعليه فإنه يمكن إيجاز عناصر تعريف القيادة الإدارية في النقاط التالية: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nvGrpSpPr>
          <p:cNvPr id="17" name="Group 16">
            <a:extLst>
              <a:ext uri="{FF2B5EF4-FFF2-40B4-BE49-F238E27FC236}">
                <a16:creationId xmlns:a16="http://schemas.microsoft.com/office/drawing/2014/main" id="{B42E9FF6-4C03-1FB2-5092-148F40E3C2EB}"/>
              </a:ext>
            </a:extLst>
          </p:cNvPr>
          <p:cNvGrpSpPr>
            <a:grpSpLocks/>
          </p:cNvGrpSpPr>
          <p:nvPr/>
        </p:nvGrpSpPr>
        <p:grpSpPr bwMode="auto">
          <a:xfrm>
            <a:off x="2041451" y="1682848"/>
            <a:ext cx="8632147" cy="4333287"/>
            <a:chOff x="-4205" y="0"/>
            <a:chExt cx="64578" cy="32416"/>
          </a:xfrm>
        </p:grpSpPr>
        <p:pic>
          <p:nvPicPr>
            <p:cNvPr id="18" name="Picture 17">
              <a:extLst>
                <a:ext uri="{FF2B5EF4-FFF2-40B4-BE49-F238E27FC236}">
                  <a16:creationId xmlns:a16="http://schemas.microsoft.com/office/drawing/2014/main" id="{DC0C8A6F-EDE0-0994-13E1-38362FCE3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r="58099"/>
            <a:stretch>
              <a:fillRect/>
            </a:stretch>
          </p:blipFill>
          <p:spPr bwMode="auto">
            <a:xfrm flipH="1">
              <a:off x="48403" y="0"/>
              <a:ext cx="11970" cy="32416"/>
            </a:xfrm>
            <a:prstGeom prst="rect">
              <a:avLst/>
            </a:prstGeom>
            <a:noFill/>
            <a:extLst>
              <a:ext uri="{909E8E84-426E-40DD-AFC4-6F175D3DCCD1}">
                <a14:hiddenFill xmlns:a14="http://schemas.microsoft.com/office/drawing/2010/main">
                  <a:solidFill>
                    <a:srgbClr val="FFFFFF"/>
                  </a:solidFill>
                </a14:hiddenFill>
              </a:ext>
            </a:extLst>
          </p:spPr>
        </p:pic>
        <p:sp>
          <p:nvSpPr>
            <p:cNvPr id="19" name="Text Box 1962">
              <a:extLst>
                <a:ext uri="{FF2B5EF4-FFF2-40B4-BE49-F238E27FC236}">
                  <a16:creationId xmlns:a16="http://schemas.microsoft.com/office/drawing/2014/main" id="{523FD32E-B6A6-048B-977A-5FDEEC0951F3}"/>
                </a:ext>
              </a:extLst>
            </p:cNvPr>
            <p:cNvSpPr txBox="1">
              <a:spLocks noChangeArrowheads="1"/>
            </p:cNvSpPr>
            <p:nvPr/>
          </p:nvSpPr>
          <p:spPr bwMode="auto">
            <a:xfrm>
              <a:off x="-4205" y="397"/>
              <a:ext cx="52204" cy="5156"/>
            </a:xfrm>
            <a:prstGeom prst="rect">
              <a:avLst/>
            </a:prstGeom>
            <a:noFill/>
            <a:ln w="6350">
              <a:solidFill>
                <a:srgbClr val="FFC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0" rIns="91440" bIns="0" anchor="t" anchorCtr="0" upright="1">
              <a:noAutofit/>
            </a:bodyPr>
            <a:lstStyle/>
            <a:p>
              <a:pPr marL="0" marR="0" algn="just" rtl="1">
                <a:lnSpc>
                  <a:spcPct val="115000"/>
                </a:lnSpc>
                <a:spcBef>
                  <a:spcPts val="0"/>
                </a:spcBef>
                <a:spcAft>
                  <a:spcPts val="0"/>
                </a:spcAft>
              </a:pPr>
              <a:r>
                <a:rPr lang="ar-SY" sz="22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وجود مجموعة من الأفراد يعملون في تنظيم معين ولديهم هدف مشترك يسعون إلى تحقيقه.</a:t>
              </a:r>
              <a:endParaRPr lang="en-GB" sz="2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0" name="Text Box 1963">
              <a:extLst>
                <a:ext uri="{FF2B5EF4-FFF2-40B4-BE49-F238E27FC236}">
                  <a16:creationId xmlns:a16="http://schemas.microsoft.com/office/drawing/2014/main" id="{8382A1E3-D70C-4144-F205-BD1C0E85129B}"/>
                </a:ext>
              </a:extLst>
            </p:cNvPr>
            <p:cNvSpPr txBox="1">
              <a:spLocks noChangeArrowheads="1"/>
            </p:cNvSpPr>
            <p:nvPr/>
          </p:nvSpPr>
          <p:spPr bwMode="auto">
            <a:xfrm>
              <a:off x="-4097" y="5961"/>
              <a:ext cx="52096" cy="5268"/>
            </a:xfrm>
            <a:prstGeom prst="rect">
              <a:avLst/>
            </a:prstGeom>
            <a:noFill/>
            <a:ln w="63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91440" rIns="91440" bIns="0" anchor="t" anchorCtr="0" upright="1">
              <a:noAutofit/>
            </a:bodyPr>
            <a:lstStyle/>
            <a:p>
              <a:pPr marL="0" marR="0" algn="just" rtl="1">
                <a:lnSpc>
                  <a:spcPct val="115000"/>
                </a:lnSpc>
                <a:spcBef>
                  <a:spcPts val="0"/>
                </a:spcBef>
                <a:spcAft>
                  <a:spcPts val="0"/>
                </a:spcAft>
              </a:pPr>
              <a:r>
                <a:rPr lang="ar-SA" sz="2200" dirty="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وجود قائد من أفراد الجماعة لديه القدرة على التأثير الإيجابي في سلوك باقي الأفراد.</a:t>
              </a:r>
              <a:endParaRPr lang="en-GB" sz="2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Text Box 1964">
              <a:extLst>
                <a:ext uri="{FF2B5EF4-FFF2-40B4-BE49-F238E27FC236}">
                  <a16:creationId xmlns:a16="http://schemas.microsoft.com/office/drawing/2014/main" id="{2A6CD811-4D9F-1A4B-7E09-2A96771351B6}"/>
                </a:ext>
              </a:extLst>
            </p:cNvPr>
            <p:cNvSpPr txBox="1">
              <a:spLocks noChangeArrowheads="1"/>
            </p:cNvSpPr>
            <p:nvPr/>
          </p:nvSpPr>
          <p:spPr bwMode="auto">
            <a:xfrm>
              <a:off x="-4097" y="11824"/>
              <a:ext cx="52096" cy="5168"/>
            </a:xfrm>
            <a:prstGeom prst="rect">
              <a:avLst/>
            </a:prstGeom>
            <a:noFill/>
            <a:ln w="6350">
              <a:solidFill>
                <a:srgbClr val="7030A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91440" rIns="91440" bIns="0" anchor="t" anchorCtr="0" upright="1">
              <a:noAutofit/>
            </a:bodyPr>
            <a:lstStyle/>
            <a:p>
              <a:pPr marL="0" marR="0" algn="just" rtl="1">
                <a:lnSpc>
                  <a:spcPct val="115000"/>
                </a:lnSpc>
                <a:spcBef>
                  <a:spcPts val="0"/>
                </a:spcBef>
                <a:spcAft>
                  <a:spcPts val="0"/>
                </a:spcAft>
              </a:pPr>
              <a:r>
                <a:rPr lang="ar-SA" sz="2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القيادة تقوم بعملية توجيه أفراد الجماعة وتوحيد جهودهم وتنشيطهم.</a:t>
              </a:r>
              <a:endParaRPr lang="en-GB" sz="2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2" name="Text Box 1965">
              <a:extLst>
                <a:ext uri="{FF2B5EF4-FFF2-40B4-BE49-F238E27FC236}">
                  <a16:creationId xmlns:a16="http://schemas.microsoft.com/office/drawing/2014/main" id="{B01A0380-D72C-6EE5-5268-87B1B97513C9}"/>
                </a:ext>
              </a:extLst>
            </p:cNvPr>
            <p:cNvSpPr txBox="1">
              <a:spLocks noChangeArrowheads="1"/>
            </p:cNvSpPr>
            <p:nvPr/>
          </p:nvSpPr>
          <p:spPr bwMode="auto">
            <a:xfrm>
              <a:off x="-4097" y="17487"/>
              <a:ext cx="52096" cy="5169"/>
            </a:xfrm>
            <a:prstGeom prst="rect">
              <a:avLst/>
            </a:prstGeom>
            <a:noFill/>
            <a:ln w="6350">
              <a:solidFill>
                <a:srgbClr val="0070C0"/>
              </a:solidFill>
              <a:miter lim="800000"/>
              <a:headEnd/>
              <a:tailEnd/>
            </a:ln>
            <a:extLst>
              <a:ext uri="{909E8E84-426E-40DD-AFC4-6F175D3DCCD1}">
                <a14:hiddenFill xmlns:a14="http://schemas.microsoft.com/office/drawing/2010/main">
                  <a:solidFill>
                    <a:srgbClr val="FFFFFF"/>
                  </a:solidFill>
                </a14:hiddenFill>
              </a:ext>
            </a:extLst>
          </p:spPr>
          <p:txBody>
            <a:bodyPr rot="0" vert="horz" wrap="square" lIns="91440" tIns="0" rIns="91440" bIns="0" anchor="t" anchorCtr="0" upright="1">
              <a:noAutofit/>
            </a:bodyPr>
            <a:lstStyle/>
            <a:p>
              <a:pPr marL="0" marR="0" algn="just" rtl="1">
                <a:lnSpc>
                  <a:spcPct val="115000"/>
                </a:lnSpc>
                <a:spcBef>
                  <a:spcPts val="0"/>
                </a:spcBef>
                <a:spcAft>
                  <a:spcPts val="0"/>
                </a:spcAft>
              </a:pPr>
              <a:r>
                <a:rPr lang="ar-SA" sz="2200">
                  <a:solidFill>
                    <a:srgbClr val="000000"/>
                  </a:solidFill>
                  <a:effectLst/>
                  <a:latin typeface="Times New Roman" panose="02020603050405020304" pitchFamily="18" charset="0"/>
                  <a:ea typeface="Calibri" panose="020F0502020204030204" pitchFamily="34" charset="0"/>
                  <a:cs typeface="Adobe Arabic" panose="02040503050201020203" pitchFamily="18" charset="-78"/>
                </a:rPr>
                <a:t>الموقف القيادي يساعد القائد على إحداث التفاعل بين هذه العوامل جميعه لتحقيق الهدف المطلوب.</a:t>
              </a:r>
              <a:endParaRPr lang="en-GB" sz="22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3402062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arn(inVertical)">
                                      <p:cBhvr>
                                        <p:cTn id="1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3- القيادة المشاركة (التعاونية)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7F91D35C-69F0-4541-F435-257456344A6A}"/>
              </a:ext>
            </a:extLst>
          </p:cNvPr>
          <p:cNvSpPr txBox="1"/>
          <p:nvPr/>
        </p:nvSpPr>
        <p:spPr>
          <a:xfrm>
            <a:off x="5188688" y="2251763"/>
            <a:ext cx="5268854" cy="2677656"/>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وتسمى أيضاً القيادة الديمقراطية، وهي أيضاً ظهرت كردة فعل على القيادة الاستبدادية التي أدت إلى تجميد الأفكار وشل حركة التطور والإبداع، وعلى القيادة المتساهلة التي أدت إلى الفوضى بشكل كبير بسبب تضارب الأهداف والأهواء وتخلي القيادة عن دورها في التوجيه والإرشاد. </a:t>
            </a:r>
            <a:endParaRPr lang="en-GB" sz="2800" dirty="0"/>
          </a:p>
        </p:txBody>
      </p:sp>
      <p:pic>
        <p:nvPicPr>
          <p:cNvPr id="7" name="Picture 6">
            <a:extLst>
              <a:ext uri="{FF2B5EF4-FFF2-40B4-BE49-F238E27FC236}">
                <a16:creationId xmlns:a16="http://schemas.microsoft.com/office/drawing/2014/main" id="{D9D18C2B-98CD-A061-AA8D-7FFECA2FBE00}"/>
              </a:ext>
            </a:extLst>
          </p:cNvPr>
          <p:cNvPicPr>
            <a:picLocks noChangeAspect="1"/>
          </p:cNvPicPr>
          <p:nvPr/>
        </p:nvPicPr>
        <p:blipFill rotWithShape="1">
          <a:blip r:embed="rId3">
            <a:extLst>
              <a:ext uri="{28A0092B-C50C-407E-A947-70E740481C1C}">
                <a14:useLocalDpi xmlns:a14="http://schemas.microsoft.com/office/drawing/2010/main" val="0"/>
              </a:ext>
            </a:extLst>
          </a:blip>
          <a:srcRect l="8529" t="9365" r="11561" b="10000"/>
          <a:stretch/>
        </p:blipFill>
        <p:spPr bwMode="auto">
          <a:xfrm>
            <a:off x="1418522" y="2084609"/>
            <a:ext cx="3770166" cy="268878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653241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نظريات القيادة الإدارية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8F9BA6C4-0887-3E98-D0B4-D65A8360C47A}"/>
              </a:ext>
            </a:extLst>
          </p:cNvPr>
          <p:cNvGrpSpPr/>
          <p:nvPr/>
        </p:nvGrpSpPr>
        <p:grpSpPr>
          <a:xfrm>
            <a:off x="2768601" y="1572208"/>
            <a:ext cx="6654798" cy="4290211"/>
            <a:chOff x="0" y="0"/>
            <a:chExt cx="8537669" cy="5505634"/>
          </a:xfrm>
        </p:grpSpPr>
        <p:grpSp>
          <p:nvGrpSpPr>
            <p:cNvPr id="4" name="Group 3">
              <a:extLst>
                <a:ext uri="{FF2B5EF4-FFF2-40B4-BE49-F238E27FC236}">
                  <a16:creationId xmlns:a16="http://schemas.microsoft.com/office/drawing/2014/main" id="{B8440855-0137-9D34-DFE7-505443B7F317}"/>
                </a:ext>
              </a:extLst>
            </p:cNvPr>
            <p:cNvGrpSpPr/>
            <p:nvPr/>
          </p:nvGrpSpPr>
          <p:grpSpPr>
            <a:xfrm>
              <a:off x="204765" y="1017458"/>
              <a:ext cx="7689619" cy="4488176"/>
              <a:chOff x="204765" y="1017458"/>
              <a:chExt cx="7689619" cy="4488176"/>
            </a:xfrm>
          </p:grpSpPr>
          <p:pic>
            <p:nvPicPr>
              <p:cNvPr id="12" name="Picture 11">
                <a:extLst>
                  <a:ext uri="{FF2B5EF4-FFF2-40B4-BE49-F238E27FC236}">
                    <a16:creationId xmlns:a16="http://schemas.microsoft.com/office/drawing/2014/main" id="{EF1B6AB6-337A-DF39-881D-D0A6EBC3BF21}"/>
                  </a:ext>
                </a:extLst>
              </p:cNvPr>
              <p:cNvPicPr>
                <a:picLocks noChangeAspect="1"/>
              </p:cNvPicPr>
              <p:nvPr/>
            </p:nvPicPr>
            <p:blipFill>
              <a:blip r:embed="rId2" cstate="print">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204765" y="1017458"/>
                <a:ext cx="7689619" cy="4488176"/>
              </a:xfrm>
              <a:prstGeom prst="rect">
                <a:avLst/>
              </a:prstGeom>
            </p:spPr>
          </p:pic>
          <p:pic>
            <p:nvPicPr>
              <p:cNvPr id="13" name="Picture 12">
                <a:extLst>
                  <a:ext uri="{FF2B5EF4-FFF2-40B4-BE49-F238E27FC236}">
                    <a16:creationId xmlns:a16="http://schemas.microsoft.com/office/drawing/2014/main" id="{CF4C5B5B-C2F2-0254-3AA0-161EC234C1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16959" y="1852045"/>
                <a:ext cx="825565" cy="738664"/>
              </a:xfrm>
              <a:prstGeom prst="rect">
                <a:avLst/>
              </a:prstGeom>
            </p:spPr>
          </p:pic>
          <p:pic>
            <p:nvPicPr>
              <p:cNvPr id="14" name="Picture 13">
                <a:extLst>
                  <a:ext uri="{FF2B5EF4-FFF2-40B4-BE49-F238E27FC236}">
                    <a16:creationId xmlns:a16="http://schemas.microsoft.com/office/drawing/2014/main" id="{F029E561-8D7E-37F3-DDC2-21838065C1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24477" y="2457380"/>
                <a:ext cx="912467" cy="751078"/>
              </a:xfrm>
              <a:prstGeom prst="rect">
                <a:avLst/>
              </a:prstGeom>
            </p:spPr>
          </p:pic>
          <p:pic>
            <p:nvPicPr>
              <p:cNvPr id="15" name="Picture 14">
                <a:extLst>
                  <a:ext uri="{FF2B5EF4-FFF2-40B4-BE49-F238E27FC236}">
                    <a16:creationId xmlns:a16="http://schemas.microsoft.com/office/drawing/2014/main" id="{19E6A50B-7F29-B633-2C0C-9899C720DB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16700" y="3103943"/>
                <a:ext cx="912466" cy="751078"/>
              </a:xfrm>
              <a:prstGeom prst="rect">
                <a:avLst/>
              </a:prstGeom>
            </p:spPr>
          </p:pic>
          <p:pic>
            <p:nvPicPr>
              <p:cNvPr id="16" name="Picture 15">
                <a:extLst>
                  <a:ext uri="{FF2B5EF4-FFF2-40B4-BE49-F238E27FC236}">
                    <a16:creationId xmlns:a16="http://schemas.microsoft.com/office/drawing/2014/main" id="{6CA4D630-3AD2-E075-3679-0D79D26A9EA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80031" y="3709577"/>
                <a:ext cx="924881" cy="757285"/>
              </a:xfrm>
              <a:prstGeom prst="rect">
                <a:avLst/>
              </a:prstGeom>
            </p:spPr>
          </p:pic>
        </p:grpSp>
        <p:sp>
          <p:nvSpPr>
            <p:cNvPr id="7" name="TextBox 4">
              <a:extLst>
                <a:ext uri="{FF2B5EF4-FFF2-40B4-BE49-F238E27FC236}">
                  <a16:creationId xmlns:a16="http://schemas.microsoft.com/office/drawing/2014/main" id="{E65DF632-57FB-3108-6696-56EB89AC90AF}"/>
                </a:ext>
              </a:extLst>
            </p:cNvPr>
            <p:cNvSpPr txBox="1"/>
            <p:nvPr/>
          </p:nvSpPr>
          <p:spPr>
            <a:xfrm>
              <a:off x="2101693" y="655572"/>
              <a:ext cx="3024504" cy="575385"/>
            </a:xfrm>
            <a:prstGeom prst="rect">
              <a:avLst/>
            </a:prstGeom>
            <a:noFill/>
          </p:spPr>
          <p:txBody>
            <a:bodyPr wrap="square" lIns="0" rIns="0" rtlCol="0" anchor="b">
              <a:noAutofit/>
            </a:bodyPr>
            <a:lstStyle/>
            <a:p>
              <a:pPr marL="0" marR="0" algn="ctr" rtl="1">
                <a:lnSpc>
                  <a:spcPct val="115000"/>
                </a:lnSpc>
                <a:spcBef>
                  <a:spcPts val="0"/>
                </a:spcBef>
                <a:spcAft>
                  <a:spcPts val="0"/>
                </a:spcAft>
              </a:pPr>
              <a:r>
                <a:rPr lang="ar-SA" sz="2800" b="1" kern="1200" cap="all">
                  <a:solidFill>
                    <a:srgbClr val="007E3E"/>
                  </a:solidFill>
                  <a:effectLst/>
                  <a:latin typeface="Times New Roman" panose="02020603050405020304" pitchFamily="18" charset="0"/>
                  <a:ea typeface="Calibri" panose="020F0502020204030204" pitchFamily="34" charset="0"/>
                  <a:cs typeface="Adobe Arabic" panose="02040503050201020203" pitchFamily="18" charset="-78"/>
                </a:rPr>
                <a:t>النظرية السلوكية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TextBox 26">
              <a:extLst>
                <a:ext uri="{FF2B5EF4-FFF2-40B4-BE49-F238E27FC236}">
                  <a16:creationId xmlns:a16="http://schemas.microsoft.com/office/drawing/2014/main" id="{24677A37-4AF2-1CF1-E106-B2E50278B974}"/>
                </a:ext>
              </a:extLst>
            </p:cNvPr>
            <p:cNvSpPr txBox="1"/>
            <p:nvPr/>
          </p:nvSpPr>
          <p:spPr>
            <a:xfrm>
              <a:off x="3936942" y="1231130"/>
              <a:ext cx="3024504" cy="620656"/>
            </a:xfrm>
            <a:prstGeom prst="rect">
              <a:avLst/>
            </a:prstGeom>
            <a:noFill/>
          </p:spPr>
          <p:txBody>
            <a:bodyPr wrap="square" lIns="0" rIns="0" rtlCol="0" anchor="b">
              <a:noAutofit/>
            </a:bodyPr>
            <a:lstStyle/>
            <a:p>
              <a:pPr marL="0" marR="0" algn="ctr" rtl="1">
                <a:lnSpc>
                  <a:spcPct val="115000"/>
                </a:lnSpc>
                <a:spcBef>
                  <a:spcPts val="0"/>
                </a:spcBef>
                <a:spcAft>
                  <a:spcPts val="0"/>
                </a:spcAft>
              </a:pPr>
              <a:r>
                <a:rPr lang="ar-SA" sz="2800" b="1" kern="1200" cap="all">
                  <a:solidFill>
                    <a:srgbClr val="C45911"/>
                  </a:solidFill>
                  <a:effectLst/>
                  <a:latin typeface="Times New Roman" panose="02020603050405020304" pitchFamily="18" charset="0"/>
                  <a:ea typeface="Calibri" panose="020F0502020204030204" pitchFamily="34" charset="0"/>
                  <a:cs typeface="Adobe Arabic" panose="02040503050201020203" pitchFamily="18" charset="-78"/>
                </a:rPr>
                <a:t>النظرية الموقفية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TextBox 27">
              <a:extLst>
                <a:ext uri="{FF2B5EF4-FFF2-40B4-BE49-F238E27FC236}">
                  <a16:creationId xmlns:a16="http://schemas.microsoft.com/office/drawing/2014/main" id="{C0ACB6EC-3107-ADD8-47C8-27C8C2A3C770}"/>
                </a:ext>
              </a:extLst>
            </p:cNvPr>
            <p:cNvSpPr txBox="1"/>
            <p:nvPr/>
          </p:nvSpPr>
          <p:spPr>
            <a:xfrm>
              <a:off x="5513165" y="2041149"/>
              <a:ext cx="3024504" cy="622677"/>
            </a:xfrm>
            <a:prstGeom prst="rect">
              <a:avLst/>
            </a:prstGeom>
            <a:noFill/>
          </p:spPr>
          <p:txBody>
            <a:bodyPr wrap="square" lIns="0" rIns="0" rtlCol="0" anchor="b">
              <a:noAutofit/>
            </a:bodyPr>
            <a:lstStyle/>
            <a:p>
              <a:pPr marL="0" marR="0" algn="ctr" rtl="0">
                <a:lnSpc>
                  <a:spcPct val="115000"/>
                </a:lnSpc>
                <a:spcBef>
                  <a:spcPts val="0"/>
                </a:spcBef>
                <a:spcAft>
                  <a:spcPts val="0"/>
                </a:spcAft>
              </a:pPr>
              <a:r>
                <a:rPr lang="ar-SY" sz="2800" b="1" kern="1200" cap="all">
                  <a:solidFill>
                    <a:srgbClr val="0070C0"/>
                  </a:solidFill>
                  <a:effectLst/>
                  <a:latin typeface="Times New Roman" panose="02020603050405020304" pitchFamily="18" charset="0"/>
                  <a:ea typeface="Calibri" panose="020F0502020204030204" pitchFamily="34" charset="0"/>
                  <a:cs typeface="Adobe Arabic" panose="02040503050201020203" pitchFamily="18" charset="-78"/>
                </a:rPr>
                <a:t>النظرية التفاعلية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TextBox 28">
              <a:extLst>
                <a:ext uri="{FF2B5EF4-FFF2-40B4-BE49-F238E27FC236}">
                  <a16:creationId xmlns:a16="http://schemas.microsoft.com/office/drawing/2014/main" id="{8B273138-88AE-C6E5-C703-E2FA2C2FEEDF}"/>
                </a:ext>
              </a:extLst>
            </p:cNvPr>
            <p:cNvSpPr txBox="1"/>
            <p:nvPr/>
          </p:nvSpPr>
          <p:spPr>
            <a:xfrm>
              <a:off x="0" y="0"/>
              <a:ext cx="3024504" cy="655480"/>
            </a:xfrm>
            <a:prstGeom prst="rect">
              <a:avLst/>
            </a:prstGeom>
            <a:noFill/>
          </p:spPr>
          <p:txBody>
            <a:bodyPr wrap="square" lIns="0" rIns="0" rtlCol="0" anchor="b">
              <a:noAutofit/>
            </a:bodyPr>
            <a:lstStyle/>
            <a:p>
              <a:pPr marL="0" marR="0" algn="ctr" rtl="1">
                <a:lnSpc>
                  <a:spcPct val="115000"/>
                </a:lnSpc>
                <a:spcBef>
                  <a:spcPts val="0"/>
                </a:spcBef>
                <a:spcAft>
                  <a:spcPts val="0"/>
                </a:spcAft>
              </a:pPr>
              <a:r>
                <a:rPr lang="ar-SY" sz="2800" b="1" kern="1200" cap="all">
                  <a:solidFill>
                    <a:srgbClr val="FFC000"/>
                  </a:solidFill>
                  <a:effectLst/>
                  <a:latin typeface="Times New Roman" panose="02020603050405020304" pitchFamily="18" charset="0"/>
                  <a:ea typeface="Calibri" panose="020F0502020204030204" pitchFamily="34" charset="0"/>
                  <a:cs typeface="Adobe Arabic" panose="02040503050201020203" pitchFamily="18" charset="-78"/>
                </a:rPr>
                <a:t>نظرية السمات</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156320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1- نظرية السمات</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7A5D5F47-6A4D-D707-D516-BA9CEBE93B6D}"/>
              </a:ext>
            </a:extLst>
          </p:cNvPr>
          <p:cNvSpPr txBox="1"/>
          <p:nvPr/>
        </p:nvSpPr>
        <p:spPr>
          <a:xfrm>
            <a:off x="1734457" y="1918803"/>
            <a:ext cx="8723085" cy="3332451"/>
          </a:xfrm>
          <a:prstGeom prst="rect">
            <a:avLst/>
          </a:prstGeom>
          <a:noFill/>
        </p:spPr>
        <p:txBody>
          <a:bodyPr wrap="square">
            <a:spAutoFit/>
          </a:bodyPr>
          <a:lstStyle/>
          <a:p>
            <a:pPr marL="0" marR="0" algn="just" rtl="1">
              <a:lnSpc>
                <a:spcPct val="115000"/>
              </a:lnSpc>
              <a:spcBef>
                <a:spcPts val="0"/>
              </a:spcBef>
              <a:spcAft>
                <a:spcPts val="0"/>
              </a:spcAft>
            </a:pPr>
            <a:r>
              <a:rPr lang="ar-SA"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ركزت الدراسات الأولية للقيادة على محاولة تحديد السمات التي يتميز بها القائد عن غيره من الأفراد العاديين. وتفترض هذه النظرية أن هناك بعض الصفات الموروثة يولد بها الفرد، وعلى أساسها يمكن التمييز بين القائد وغير القائد، ويمكن تقسيم هذه الصفات إلى المجموعات التالية:</a:t>
            </a:r>
            <a:endParaRPr lang="en-GB" sz="20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r" rtl="1">
              <a:lnSpc>
                <a:spcPct val="115000"/>
              </a:lnSpc>
              <a:spcBef>
                <a:spcPts val="0"/>
              </a:spcBef>
              <a:spcAft>
                <a:spcPts val="0"/>
              </a:spcAft>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الصفات الفسيولوجية:</a:t>
            </a:r>
            <a:r>
              <a:rPr lang="ar-SA" sz="2800"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 </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مثل الطول والعرض والجاذبية والحيوية، وقوة الجسم وشكله.</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الصفات الاجتماعية:</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مثل الصبر واللباقة، والنضج العاطفي والتعاون.</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صفات الشخصية:</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مثل السيطرة والهجومية، والثقة بالنفس، والكمال، والحماس.</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800"/>
              </a:spcAft>
              <a:buFont typeface="Wingdings" panose="05000000000000000000" pitchFamily="2" charset="2"/>
              <a:buChar char=""/>
            </a:pPr>
            <a:r>
              <a:rPr lang="ar-SA" sz="2800" b="1" dirty="0">
                <a:solidFill>
                  <a:srgbClr val="C00000"/>
                </a:solidFill>
                <a:effectLst/>
                <a:latin typeface="Calibri" panose="020F0502020204030204" pitchFamily="34" charset="0"/>
                <a:ea typeface="Calibri" panose="020F0502020204030204" pitchFamily="34" charset="0"/>
                <a:cs typeface="Adobe Arabic" panose="02040503050201020203" pitchFamily="18" charset="-78"/>
              </a:rPr>
              <a:t>الصفات الذاتية:</a:t>
            </a: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 مثل المهارات اللغوية والتقدير، والذكاء، والانجاز، والمسؤولية.</a:t>
            </a:r>
            <a:endParaRPr lang="en-GB" sz="16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127359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2- النظرية السلوكية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2F7C0058-4CBA-2886-A815-27A46BA5A7CA}"/>
              </a:ext>
            </a:extLst>
          </p:cNvPr>
          <p:cNvSpPr txBox="1"/>
          <p:nvPr/>
        </p:nvSpPr>
        <p:spPr>
          <a:xfrm>
            <a:off x="1734457" y="1808010"/>
            <a:ext cx="8723085" cy="1384995"/>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تهدف هذه النظرية إلى التعرف على العلاقة بين سلوك القائد ومقاييس القيادة الفعالة أو الناجحة، وأهم هذه المقاييس هو درجة رضاء المرؤوسين مع القائد ومستوى الأداء أو الإنتاجية للمرؤوسين</a:t>
            </a:r>
            <a:r>
              <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endParaRPr lang="en-GB" sz="2800" dirty="0"/>
          </a:p>
        </p:txBody>
      </p:sp>
      <p:pic>
        <p:nvPicPr>
          <p:cNvPr id="12" name="Picture 11" descr="A screenshot of a video game&#10;&#10;Description automatically generated">
            <a:extLst>
              <a:ext uri="{FF2B5EF4-FFF2-40B4-BE49-F238E27FC236}">
                <a16:creationId xmlns:a16="http://schemas.microsoft.com/office/drawing/2014/main" id="{811F38AC-DD46-3352-ECD9-778F04417F9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tretch>
            <a:fillRect/>
          </a:stretch>
        </p:blipFill>
        <p:spPr>
          <a:xfrm>
            <a:off x="3588522" y="3231814"/>
            <a:ext cx="4967331" cy="3104582"/>
          </a:xfrm>
          <a:prstGeom prst="rect">
            <a:avLst/>
          </a:prstGeom>
        </p:spPr>
      </p:pic>
    </p:spTree>
    <p:extLst>
      <p:ext uri="{BB962C8B-B14F-4D97-AF65-F5344CB8AC3E}">
        <p14:creationId xmlns:p14="http://schemas.microsoft.com/office/powerpoint/2010/main" val="15923462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3- النظرية </a:t>
            </a:r>
            <a:r>
              <a:rPr lang="ar-SY" sz="3200" dirty="0" err="1">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الموقفية</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8" name="TextBox 7">
            <a:extLst>
              <a:ext uri="{FF2B5EF4-FFF2-40B4-BE49-F238E27FC236}">
                <a16:creationId xmlns:a16="http://schemas.microsoft.com/office/drawing/2014/main" id="{EB816711-9BC5-813A-EC6D-D02C12F505BA}"/>
              </a:ext>
            </a:extLst>
          </p:cNvPr>
          <p:cNvSpPr txBox="1"/>
          <p:nvPr/>
        </p:nvSpPr>
        <p:spPr>
          <a:xfrm>
            <a:off x="1734457" y="1485319"/>
            <a:ext cx="8723085" cy="1815882"/>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بعد أن عجزت نظرية السمات وكذلك النظرية السلوكية في تحديد النمط القيادي فقد ظهرت النظريات التي بدأت بالتركيز على أن القائد الناجح هو الذي يلاءم ما بين ما يقتضيه الموقف والقرار المتخذ وبمعنى آخر إن القائد الناجح هو الذي يغير سلوكه ويكيفه حسب الموقف الذي هو فيه. </a:t>
            </a:r>
            <a:endParaRPr lang="en-GB" sz="2800" dirty="0"/>
          </a:p>
        </p:txBody>
      </p:sp>
      <p:pic>
        <p:nvPicPr>
          <p:cNvPr id="14" name="Picture 13" descr="A picture containing chessman&#10;&#10;Description automatically generated">
            <a:extLst>
              <a:ext uri="{FF2B5EF4-FFF2-40B4-BE49-F238E27FC236}">
                <a16:creationId xmlns:a16="http://schemas.microsoft.com/office/drawing/2014/main" id="{EC464E9D-ED64-F32E-2106-4A298C01D3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5931" y="2859963"/>
            <a:ext cx="3000264" cy="3398403"/>
          </a:xfrm>
          <a:prstGeom prst="rect">
            <a:avLst/>
          </a:prstGeom>
        </p:spPr>
      </p:pic>
    </p:spTree>
    <p:extLst>
      <p:ext uri="{BB962C8B-B14F-4D97-AF65-F5344CB8AC3E}">
        <p14:creationId xmlns:p14="http://schemas.microsoft.com/office/powerpoint/2010/main" val="32720772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arn(inVertic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4- النظرية التفاعلية</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74E7929A-91DC-2678-F79F-CE61F5AAC08F}"/>
              </a:ext>
            </a:extLst>
          </p:cNvPr>
          <p:cNvSpPr txBox="1"/>
          <p:nvPr/>
        </p:nvSpPr>
        <p:spPr>
          <a:xfrm>
            <a:off x="1710645" y="1240700"/>
            <a:ext cx="8723085" cy="1384995"/>
          </a:xfrm>
          <a:prstGeom prst="rect">
            <a:avLst/>
          </a:prstGeom>
          <a:noFill/>
        </p:spPr>
        <p:txBody>
          <a:bodyPr wrap="square">
            <a:spAutoFit/>
          </a:bodyPr>
          <a:lstStyle/>
          <a:p>
            <a:pPr algn="just" rtl="1"/>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وتعد هذه النظرية مزيجاً من كافة النظريات السابقة وغيرها، حيث تعتمد على أساس التكامل بين العوامل التي تؤثر في القيادة سواء كانت تتصل بالقائد وصفاته الشخصية، أو بالمجموعة التي يتولى قيادتها، ومدى قبولها للقائد، أو بالظروف المحيطة بالموقف. </a:t>
            </a:r>
            <a:endParaRPr lang="en-GB" sz="2800" dirty="0"/>
          </a:p>
        </p:txBody>
      </p:sp>
      <p:pic>
        <p:nvPicPr>
          <p:cNvPr id="8" name="Picture 7" descr="A picture containing text, LEGO, toy&#10;&#10;Description automatically generated">
            <a:extLst>
              <a:ext uri="{FF2B5EF4-FFF2-40B4-BE49-F238E27FC236}">
                <a16:creationId xmlns:a16="http://schemas.microsoft.com/office/drawing/2014/main" id="{5FFC9C4F-1604-D20C-E748-AB922B3B110A}"/>
              </a:ext>
            </a:extLst>
          </p:cNvPr>
          <p:cNvPicPr>
            <a:picLocks noChangeAspect="1"/>
          </p:cNvPicPr>
          <p:nvPr/>
        </p:nvPicPr>
        <p:blipFill rotWithShape="1">
          <a:blip r:embed="rId2">
            <a:extLst>
              <a:ext uri="{28A0092B-C50C-407E-A947-70E740481C1C}">
                <a14:useLocalDpi xmlns:a14="http://schemas.microsoft.com/office/drawing/2010/main" val="0"/>
              </a:ext>
            </a:extLst>
          </a:blip>
          <a:srcRect t="29082"/>
          <a:stretch/>
        </p:blipFill>
        <p:spPr>
          <a:xfrm>
            <a:off x="3591732" y="3183272"/>
            <a:ext cx="5008535" cy="2708395"/>
          </a:xfrm>
          <a:prstGeom prst="rect">
            <a:avLst/>
          </a:prstGeom>
        </p:spPr>
      </p:pic>
    </p:spTree>
    <p:extLst>
      <p:ext uri="{BB962C8B-B14F-4D97-AF65-F5344CB8AC3E}">
        <p14:creationId xmlns:p14="http://schemas.microsoft.com/office/powerpoint/2010/main" val="30793217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المعوقات التي تواجه التخطيط للتعاقب القيادي</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8139683-F40B-B775-AA63-F7F3EA7132FE}"/>
              </a:ext>
            </a:extLst>
          </p:cNvPr>
          <p:cNvGrpSpPr>
            <a:grpSpLocks/>
          </p:cNvGrpSpPr>
          <p:nvPr/>
        </p:nvGrpSpPr>
        <p:grpSpPr bwMode="auto">
          <a:xfrm>
            <a:off x="165050" y="960891"/>
            <a:ext cx="11937196" cy="5248275"/>
            <a:chOff x="752" y="0"/>
            <a:chExt cx="119373" cy="52482"/>
          </a:xfrm>
        </p:grpSpPr>
        <p:pic>
          <p:nvPicPr>
            <p:cNvPr id="4" name="Picture 3">
              <a:extLst>
                <a:ext uri="{FF2B5EF4-FFF2-40B4-BE49-F238E27FC236}">
                  <a16:creationId xmlns:a16="http://schemas.microsoft.com/office/drawing/2014/main" id="{F183B4FC-549A-DB1A-A799-3D5029E34BB1}"/>
                </a:ext>
              </a:extLst>
            </p:cNvPr>
            <p:cNvPicPr>
              <a:picLocks noChangeAspect="1" noChangeArrowheads="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flipH="1">
              <a:off x="70362" y="0"/>
              <a:ext cx="35338" cy="5248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6AA45465-F743-CCC9-EA0C-8ED58E373257}"/>
                </a:ext>
              </a:extLst>
            </p:cNvPr>
            <p:cNvGrpSpPr>
              <a:grpSpLocks/>
            </p:cNvGrpSpPr>
            <p:nvPr/>
          </p:nvGrpSpPr>
          <p:grpSpPr bwMode="auto">
            <a:xfrm>
              <a:off x="93565" y="17089"/>
              <a:ext cx="26560" cy="25961"/>
              <a:chOff x="93565" y="17089"/>
              <a:chExt cx="31388" cy="31387"/>
            </a:xfrm>
          </p:grpSpPr>
          <p:pic>
            <p:nvPicPr>
              <p:cNvPr id="24" name="Picture 23">
                <a:extLst>
                  <a:ext uri="{FF2B5EF4-FFF2-40B4-BE49-F238E27FC236}">
                    <a16:creationId xmlns:a16="http://schemas.microsoft.com/office/drawing/2014/main" id="{4BB209CB-8E15-BF03-B035-81607AA9CA17}"/>
                  </a:ext>
                </a:extLst>
              </p:cNvPr>
              <p:cNvPicPr>
                <a:picLocks noChangeAspect="1" noChangeArrowheads="1"/>
              </p:cNvPicPr>
              <p:nvPr/>
            </p:nvPicPr>
            <p:blipFill>
              <a:blip r:embed="rId4">
                <a:clrChange>
                  <a:clrFrom>
                    <a:srgbClr val="FFFFFF"/>
                  </a:clrFrom>
                  <a:clrTo>
                    <a:srgbClr val="FFFFFF">
                      <a:alpha val="0"/>
                    </a:srgbClr>
                  </a:clrTo>
                </a:clrChange>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93565" y="17089"/>
                <a:ext cx="31388" cy="3138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1860106-27AC-FDAC-5B86-83DECF3D0C18}"/>
                  </a:ext>
                </a:extLst>
              </p:cNvPr>
              <p:cNvSpPr>
                <a:spLocks noChangeArrowheads="1"/>
              </p:cNvSpPr>
              <p:nvPr/>
            </p:nvSpPr>
            <p:spPr bwMode="auto">
              <a:xfrm>
                <a:off x="97848" y="21445"/>
                <a:ext cx="22866" cy="2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0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معوقات التعاقب القيادي</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a16="http://schemas.microsoft.com/office/drawing/2014/main" id="{C3D3B8BD-2B7A-C2DA-A00F-9C4FE6DC708F}"/>
                </a:ext>
              </a:extLst>
            </p:cNvPr>
            <p:cNvGrpSpPr>
              <a:grpSpLocks/>
            </p:cNvGrpSpPr>
            <p:nvPr/>
          </p:nvGrpSpPr>
          <p:grpSpPr bwMode="auto">
            <a:xfrm>
              <a:off x="23695" y="1591"/>
              <a:ext cx="80714" cy="9326"/>
              <a:chOff x="23695" y="1591"/>
              <a:chExt cx="80713" cy="9325"/>
            </a:xfrm>
          </p:grpSpPr>
          <p:sp>
            <p:nvSpPr>
              <p:cNvPr id="22" name="Rectangle 21">
                <a:extLst>
                  <a:ext uri="{FF2B5EF4-FFF2-40B4-BE49-F238E27FC236}">
                    <a16:creationId xmlns:a16="http://schemas.microsoft.com/office/drawing/2014/main" id="{05EFBC50-907F-DF98-975B-E6943238D67F}"/>
                  </a:ext>
                </a:extLst>
              </p:cNvPr>
              <p:cNvSpPr>
                <a:spLocks noChangeArrowheads="1"/>
              </p:cNvSpPr>
              <p:nvPr/>
            </p:nvSpPr>
            <p:spPr bwMode="auto">
              <a:xfrm>
                <a:off x="23695" y="1591"/>
                <a:ext cx="69749"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ندرة المتخصصين في المنظمة للقيام بتخطيط التعاقب لبناء القيادات</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Rectangle 22">
                <a:extLst>
                  <a:ext uri="{FF2B5EF4-FFF2-40B4-BE49-F238E27FC236}">
                    <a16:creationId xmlns:a16="http://schemas.microsoft.com/office/drawing/2014/main" id="{A9E0490A-40D3-5D7D-7126-09F91956F7A4}"/>
                  </a:ext>
                </a:extLst>
              </p:cNvPr>
              <p:cNvSpPr>
                <a:spLocks noChangeArrowheads="1"/>
              </p:cNvSpPr>
              <p:nvPr/>
            </p:nvSpPr>
            <p:spPr bwMode="auto">
              <a:xfrm>
                <a:off x="96870" y="2661"/>
                <a:ext cx="7538" cy="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3600" b="1" kern="12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1</a:t>
                </a:r>
                <a:endParaRPr lang="en-GB"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E1F1FD1C-6EBA-1F17-3801-A1986C8FB776}"/>
                </a:ext>
              </a:extLst>
            </p:cNvPr>
            <p:cNvGrpSpPr>
              <a:grpSpLocks/>
            </p:cNvGrpSpPr>
            <p:nvPr/>
          </p:nvGrpSpPr>
          <p:grpSpPr bwMode="auto">
            <a:xfrm>
              <a:off x="12286" y="12661"/>
              <a:ext cx="84924" cy="8576"/>
              <a:chOff x="12286" y="12661"/>
              <a:chExt cx="84923" cy="8576"/>
            </a:xfrm>
          </p:grpSpPr>
          <p:sp>
            <p:nvSpPr>
              <p:cNvPr id="20" name="Rectangle 19">
                <a:extLst>
                  <a:ext uri="{FF2B5EF4-FFF2-40B4-BE49-F238E27FC236}">
                    <a16:creationId xmlns:a16="http://schemas.microsoft.com/office/drawing/2014/main" id="{6AA4E8F9-C4EA-7D11-B537-976EB3397740}"/>
                  </a:ext>
                </a:extLst>
              </p:cNvPr>
              <p:cNvSpPr>
                <a:spLocks noChangeArrowheads="1"/>
              </p:cNvSpPr>
              <p:nvPr/>
            </p:nvSpPr>
            <p:spPr bwMode="auto">
              <a:xfrm>
                <a:off x="12286" y="12661"/>
                <a:ext cx="74083" cy="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التكامل بين إدارة تطوير الموارد البشرية والإدارات لبناء خطط تعاقب القيادات</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a16="http://schemas.microsoft.com/office/drawing/2014/main" id="{8B5D50FA-253C-B859-13B9-DC80D316CB38}"/>
                  </a:ext>
                </a:extLst>
              </p:cNvPr>
              <p:cNvSpPr>
                <a:spLocks noChangeArrowheads="1"/>
              </p:cNvSpPr>
              <p:nvPr/>
            </p:nvSpPr>
            <p:spPr bwMode="auto">
              <a:xfrm>
                <a:off x="89678" y="12982"/>
                <a:ext cx="7531" cy="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3600" b="1" kern="12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2</a:t>
                </a:r>
                <a:endParaRPr lang="en-GB"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2F2620C9-3A3F-722E-73F3-FC4EF49C53BB}"/>
                </a:ext>
              </a:extLst>
            </p:cNvPr>
            <p:cNvGrpSpPr>
              <a:grpSpLocks/>
            </p:cNvGrpSpPr>
            <p:nvPr/>
          </p:nvGrpSpPr>
          <p:grpSpPr bwMode="auto">
            <a:xfrm>
              <a:off x="5240" y="22888"/>
              <a:ext cx="87726" cy="8670"/>
              <a:chOff x="5240" y="22888"/>
              <a:chExt cx="87726" cy="8670"/>
            </a:xfrm>
          </p:grpSpPr>
          <p:sp>
            <p:nvSpPr>
              <p:cNvPr id="18" name="Rectangle 17">
                <a:extLst>
                  <a:ext uri="{FF2B5EF4-FFF2-40B4-BE49-F238E27FC236}">
                    <a16:creationId xmlns:a16="http://schemas.microsoft.com/office/drawing/2014/main" id="{8BAC9F79-BF9C-43BA-7ABC-8B81E6CE2D09}"/>
                  </a:ext>
                </a:extLst>
              </p:cNvPr>
              <p:cNvSpPr>
                <a:spLocks noChangeArrowheads="1"/>
              </p:cNvSpPr>
              <p:nvPr/>
            </p:nvSpPr>
            <p:spPr bwMode="auto">
              <a:xfrm>
                <a:off x="5240" y="22888"/>
                <a:ext cx="76238" cy="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اهتمام الإدارة العليا بخطط تعاقب القيادات</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Rectangle 18">
                <a:extLst>
                  <a:ext uri="{FF2B5EF4-FFF2-40B4-BE49-F238E27FC236}">
                    <a16:creationId xmlns:a16="http://schemas.microsoft.com/office/drawing/2014/main" id="{F9B1B961-48C1-D75B-F037-6A38F1576733}"/>
                  </a:ext>
                </a:extLst>
              </p:cNvPr>
              <p:cNvSpPr>
                <a:spLocks noChangeArrowheads="1"/>
              </p:cNvSpPr>
              <p:nvPr/>
            </p:nvSpPr>
            <p:spPr bwMode="auto">
              <a:xfrm>
                <a:off x="85428" y="23303"/>
                <a:ext cx="7538" cy="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3600" b="1" kern="12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3</a:t>
                </a:r>
                <a:endParaRPr lang="en-GB"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1FFC292B-B602-5023-C6CF-C29123C9773F}"/>
                </a:ext>
              </a:extLst>
            </p:cNvPr>
            <p:cNvGrpSpPr>
              <a:grpSpLocks/>
            </p:cNvGrpSpPr>
            <p:nvPr/>
          </p:nvGrpSpPr>
          <p:grpSpPr bwMode="auto">
            <a:xfrm>
              <a:off x="752" y="33180"/>
              <a:ext cx="85593" cy="8880"/>
              <a:chOff x="752" y="33180"/>
              <a:chExt cx="85593" cy="8879"/>
            </a:xfrm>
          </p:grpSpPr>
          <p:sp>
            <p:nvSpPr>
              <p:cNvPr id="16" name="Rectangle 15">
                <a:extLst>
                  <a:ext uri="{FF2B5EF4-FFF2-40B4-BE49-F238E27FC236}">
                    <a16:creationId xmlns:a16="http://schemas.microsoft.com/office/drawing/2014/main" id="{EDFF22A6-2398-EE1A-A119-CB09B0EA56EC}"/>
                  </a:ext>
                </a:extLst>
              </p:cNvPr>
              <p:cNvSpPr>
                <a:spLocks noChangeArrowheads="1"/>
              </p:cNvSpPr>
              <p:nvPr/>
            </p:nvSpPr>
            <p:spPr bwMode="auto">
              <a:xfrm>
                <a:off x="752" y="33180"/>
                <a:ext cx="74098"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البرامج التدريبية لتطوير القيادات الإدارية الحكومية</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Rectangle 16">
                <a:extLst>
                  <a:ext uri="{FF2B5EF4-FFF2-40B4-BE49-F238E27FC236}">
                    <a16:creationId xmlns:a16="http://schemas.microsoft.com/office/drawing/2014/main" id="{A660FF0F-04A8-04C3-DF7C-AE945A2E191B}"/>
                  </a:ext>
                </a:extLst>
              </p:cNvPr>
              <p:cNvSpPr>
                <a:spLocks noChangeArrowheads="1"/>
              </p:cNvSpPr>
              <p:nvPr/>
            </p:nvSpPr>
            <p:spPr bwMode="auto">
              <a:xfrm>
                <a:off x="78814" y="33804"/>
                <a:ext cx="7531" cy="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3600" b="1" kern="12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4</a:t>
                </a:r>
                <a:endParaRPr lang="en-GB"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B4572431-1DAA-4D85-DB1B-B43D2C6B2EA5}"/>
                </a:ext>
              </a:extLst>
            </p:cNvPr>
            <p:cNvGrpSpPr>
              <a:grpSpLocks/>
            </p:cNvGrpSpPr>
            <p:nvPr/>
          </p:nvGrpSpPr>
          <p:grpSpPr bwMode="auto">
            <a:xfrm>
              <a:off x="6332" y="43647"/>
              <a:ext cx="74828" cy="8697"/>
              <a:chOff x="6332" y="43647"/>
              <a:chExt cx="74828" cy="8696"/>
            </a:xfrm>
          </p:grpSpPr>
          <p:sp>
            <p:nvSpPr>
              <p:cNvPr id="14" name="Rectangle 13">
                <a:extLst>
                  <a:ext uri="{FF2B5EF4-FFF2-40B4-BE49-F238E27FC236}">
                    <a16:creationId xmlns:a16="http://schemas.microsoft.com/office/drawing/2014/main" id="{25F9E230-5AA9-77D4-0794-87B3623C22F5}"/>
                  </a:ext>
                </a:extLst>
              </p:cNvPr>
              <p:cNvSpPr>
                <a:spLocks noChangeArrowheads="1"/>
              </p:cNvSpPr>
              <p:nvPr/>
            </p:nvSpPr>
            <p:spPr bwMode="auto">
              <a:xfrm>
                <a:off x="6332" y="43647"/>
                <a:ext cx="64030"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اهتمام المنظمة بالتدريب على رأس العمل لبناء القيادات الإدارية</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id="{4086AD71-E076-79DE-E819-F840FB042D77}"/>
                  </a:ext>
                </a:extLst>
              </p:cNvPr>
              <p:cNvSpPr>
                <a:spLocks noChangeArrowheads="1"/>
              </p:cNvSpPr>
              <p:nvPr/>
            </p:nvSpPr>
            <p:spPr bwMode="auto">
              <a:xfrm>
                <a:off x="73623" y="44088"/>
                <a:ext cx="7537" cy="8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EG" sz="3600" b="1" kern="120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5</a:t>
                </a:r>
                <a:endParaRPr lang="en-GB" sz="14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172944351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المعوقات التي تواجه التخطيط للتعاقب القيادي</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68139683-F40B-B775-AA63-F7F3EA7132FE}"/>
              </a:ext>
            </a:extLst>
          </p:cNvPr>
          <p:cNvGrpSpPr>
            <a:grpSpLocks/>
          </p:cNvGrpSpPr>
          <p:nvPr/>
        </p:nvGrpSpPr>
        <p:grpSpPr bwMode="auto">
          <a:xfrm>
            <a:off x="165050" y="960891"/>
            <a:ext cx="11937196" cy="5248275"/>
            <a:chOff x="752" y="0"/>
            <a:chExt cx="119373" cy="52482"/>
          </a:xfrm>
        </p:grpSpPr>
        <p:pic>
          <p:nvPicPr>
            <p:cNvPr id="4" name="Picture 3">
              <a:extLst>
                <a:ext uri="{FF2B5EF4-FFF2-40B4-BE49-F238E27FC236}">
                  <a16:creationId xmlns:a16="http://schemas.microsoft.com/office/drawing/2014/main" id="{F183B4FC-549A-DB1A-A799-3D5029E34BB1}"/>
                </a:ext>
              </a:extLst>
            </p:cNvPr>
            <p:cNvPicPr>
              <a:picLocks noChangeAspect="1" noChangeArrowheads="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flipH="1">
              <a:off x="70362" y="0"/>
              <a:ext cx="35338" cy="52482"/>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6AA45465-F743-CCC9-EA0C-8ED58E373257}"/>
                </a:ext>
              </a:extLst>
            </p:cNvPr>
            <p:cNvGrpSpPr>
              <a:grpSpLocks/>
            </p:cNvGrpSpPr>
            <p:nvPr/>
          </p:nvGrpSpPr>
          <p:grpSpPr bwMode="auto">
            <a:xfrm>
              <a:off x="93565" y="17089"/>
              <a:ext cx="26560" cy="25961"/>
              <a:chOff x="93565" y="17089"/>
              <a:chExt cx="31388" cy="31387"/>
            </a:xfrm>
          </p:grpSpPr>
          <p:pic>
            <p:nvPicPr>
              <p:cNvPr id="24" name="Picture 23">
                <a:extLst>
                  <a:ext uri="{FF2B5EF4-FFF2-40B4-BE49-F238E27FC236}">
                    <a16:creationId xmlns:a16="http://schemas.microsoft.com/office/drawing/2014/main" id="{4BB209CB-8E15-BF03-B035-81607AA9CA17}"/>
                  </a:ext>
                </a:extLst>
              </p:cNvPr>
              <p:cNvPicPr>
                <a:picLocks noChangeAspect="1" noChangeArrowheads="1"/>
              </p:cNvPicPr>
              <p:nvPr/>
            </p:nvPicPr>
            <p:blipFill>
              <a:blip r:embed="rId3">
                <a:clrChange>
                  <a:clrFrom>
                    <a:srgbClr val="FFFFFF"/>
                  </a:clrFrom>
                  <a:clrTo>
                    <a:srgbClr val="FFFFFF">
                      <a:alpha val="0"/>
                    </a:srgbClr>
                  </a:clrTo>
                </a:clrChange>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93565" y="17089"/>
                <a:ext cx="31388" cy="31387"/>
              </a:xfrm>
              <a:prstGeom prst="rect">
                <a:avLst/>
              </a:prstGeom>
              <a:noFill/>
              <a:extLst>
                <a:ext uri="{909E8E84-426E-40DD-AFC4-6F175D3DCCD1}">
                  <a14:hiddenFill xmlns:a14="http://schemas.microsoft.com/office/drawing/2010/main">
                    <a:solidFill>
                      <a:srgbClr val="FFFFFF"/>
                    </a:solidFill>
                  </a14:hiddenFill>
                </a:ext>
              </a:extLst>
            </p:spPr>
          </p:pic>
          <p:sp>
            <p:nvSpPr>
              <p:cNvPr id="25" name="Rectangle 24">
                <a:extLst>
                  <a:ext uri="{FF2B5EF4-FFF2-40B4-BE49-F238E27FC236}">
                    <a16:creationId xmlns:a16="http://schemas.microsoft.com/office/drawing/2014/main" id="{81860106-27AC-FDAC-5B86-83DECF3D0C18}"/>
                  </a:ext>
                </a:extLst>
              </p:cNvPr>
              <p:cNvSpPr>
                <a:spLocks noChangeArrowheads="1"/>
              </p:cNvSpPr>
              <p:nvPr/>
            </p:nvSpPr>
            <p:spPr bwMode="auto">
              <a:xfrm>
                <a:off x="97848" y="21445"/>
                <a:ext cx="22866" cy="203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0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معوقات التعاقب القيادي</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8" name="Group 7">
              <a:extLst>
                <a:ext uri="{FF2B5EF4-FFF2-40B4-BE49-F238E27FC236}">
                  <a16:creationId xmlns:a16="http://schemas.microsoft.com/office/drawing/2014/main" id="{C3D3B8BD-2B7A-C2DA-A00F-9C4FE6DC708F}"/>
                </a:ext>
              </a:extLst>
            </p:cNvPr>
            <p:cNvGrpSpPr>
              <a:grpSpLocks/>
            </p:cNvGrpSpPr>
            <p:nvPr/>
          </p:nvGrpSpPr>
          <p:grpSpPr bwMode="auto">
            <a:xfrm>
              <a:off x="23695" y="1591"/>
              <a:ext cx="80714" cy="8364"/>
              <a:chOff x="23695" y="1591"/>
              <a:chExt cx="80713" cy="8363"/>
            </a:xfrm>
          </p:grpSpPr>
          <p:sp>
            <p:nvSpPr>
              <p:cNvPr id="22" name="Rectangle 21">
                <a:extLst>
                  <a:ext uri="{FF2B5EF4-FFF2-40B4-BE49-F238E27FC236}">
                    <a16:creationId xmlns:a16="http://schemas.microsoft.com/office/drawing/2014/main" id="{05EFBC50-907F-DF98-975B-E6943238D67F}"/>
                  </a:ext>
                </a:extLst>
              </p:cNvPr>
              <p:cNvSpPr>
                <a:spLocks noChangeArrowheads="1"/>
              </p:cNvSpPr>
              <p:nvPr/>
            </p:nvSpPr>
            <p:spPr bwMode="auto">
              <a:xfrm>
                <a:off x="23695" y="1591"/>
                <a:ext cx="69749"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الاهتمام بأثر التدريب لتطوير القيادات الإدارية</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3" name="Rectangle 22">
                <a:extLst>
                  <a:ext uri="{FF2B5EF4-FFF2-40B4-BE49-F238E27FC236}">
                    <a16:creationId xmlns:a16="http://schemas.microsoft.com/office/drawing/2014/main" id="{A9E0490A-40D3-5D7D-7126-09F91956F7A4}"/>
                  </a:ext>
                </a:extLst>
              </p:cNvPr>
              <p:cNvSpPr>
                <a:spLocks noChangeArrowheads="1"/>
              </p:cNvSpPr>
              <p:nvPr/>
            </p:nvSpPr>
            <p:spPr bwMode="auto">
              <a:xfrm>
                <a:off x="96870" y="2661"/>
                <a:ext cx="7538" cy="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6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6</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0" name="Group 9">
              <a:extLst>
                <a:ext uri="{FF2B5EF4-FFF2-40B4-BE49-F238E27FC236}">
                  <a16:creationId xmlns:a16="http://schemas.microsoft.com/office/drawing/2014/main" id="{E1F1FD1C-6EBA-1F17-3801-A1986C8FB776}"/>
                </a:ext>
              </a:extLst>
            </p:cNvPr>
            <p:cNvGrpSpPr>
              <a:grpSpLocks/>
            </p:cNvGrpSpPr>
            <p:nvPr/>
          </p:nvGrpSpPr>
          <p:grpSpPr bwMode="auto">
            <a:xfrm>
              <a:off x="12286" y="12661"/>
              <a:ext cx="84924" cy="7615"/>
              <a:chOff x="12286" y="12661"/>
              <a:chExt cx="84923" cy="7615"/>
            </a:xfrm>
          </p:grpSpPr>
          <p:sp>
            <p:nvSpPr>
              <p:cNvPr id="20" name="Rectangle 19">
                <a:extLst>
                  <a:ext uri="{FF2B5EF4-FFF2-40B4-BE49-F238E27FC236}">
                    <a16:creationId xmlns:a16="http://schemas.microsoft.com/office/drawing/2014/main" id="{6AA4E8F9-C4EA-7D11-B537-976EB3397740}"/>
                  </a:ext>
                </a:extLst>
              </p:cNvPr>
              <p:cNvSpPr>
                <a:spLocks noChangeArrowheads="1"/>
              </p:cNvSpPr>
              <p:nvPr/>
            </p:nvSpPr>
            <p:spPr bwMode="auto">
              <a:xfrm>
                <a:off x="12286" y="12661"/>
                <a:ext cx="74083" cy="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عدم توافر آلية مكتوبة لبناء خطط تعاقب القيادات الإدارية</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21" name="Rectangle 20">
                <a:extLst>
                  <a:ext uri="{FF2B5EF4-FFF2-40B4-BE49-F238E27FC236}">
                    <a16:creationId xmlns:a16="http://schemas.microsoft.com/office/drawing/2014/main" id="{8B5D50FA-253C-B859-13B9-DC80D316CB38}"/>
                  </a:ext>
                </a:extLst>
              </p:cNvPr>
              <p:cNvSpPr>
                <a:spLocks noChangeArrowheads="1"/>
              </p:cNvSpPr>
              <p:nvPr/>
            </p:nvSpPr>
            <p:spPr bwMode="auto">
              <a:xfrm>
                <a:off x="89678" y="12982"/>
                <a:ext cx="7531" cy="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6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7</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1" name="Group 10">
              <a:extLst>
                <a:ext uri="{FF2B5EF4-FFF2-40B4-BE49-F238E27FC236}">
                  <a16:creationId xmlns:a16="http://schemas.microsoft.com/office/drawing/2014/main" id="{2F2620C9-3A3F-722E-73F3-FC4EF49C53BB}"/>
                </a:ext>
              </a:extLst>
            </p:cNvPr>
            <p:cNvGrpSpPr>
              <a:grpSpLocks/>
            </p:cNvGrpSpPr>
            <p:nvPr/>
          </p:nvGrpSpPr>
          <p:grpSpPr bwMode="auto">
            <a:xfrm>
              <a:off x="5240" y="22888"/>
              <a:ext cx="87726" cy="7709"/>
              <a:chOff x="5240" y="22888"/>
              <a:chExt cx="87726" cy="7709"/>
            </a:xfrm>
          </p:grpSpPr>
          <p:sp>
            <p:nvSpPr>
              <p:cNvPr id="18" name="Rectangle 17">
                <a:extLst>
                  <a:ext uri="{FF2B5EF4-FFF2-40B4-BE49-F238E27FC236}">
                    <a16:creationId xmlns:a16="http://schemas.microsoft.com/office/drawing/2014/main" id="{8BAC9F79-BF9C-43BA-7ABC-8B81E6CE2D09}"/>
                  </a:ext>
                </a:extLst>
              </p:cNvPr>
              <p:cNvSpPr>
                <a:spLocks noChangeArrowheads="1"/>
              </p:cNvSpPr>
              <p:nvPr/>
            </p:nvSpPr>
            <p:spPr bwMode="auto">
              <a:xfrm>
                <a:off x="5240" y="22888"/>
                <a:ext cx="76238" cy="51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نظام الحوافز في دعم خطط التعاقب</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9" name="Rectangle 18">
                <a:extLst>
                  <a:ext uri="{FF2B5EF4-FFF2-40B4-BE49-F238E27FC236}">
                    <a16:creationId xmlns:a16="http://schemas.microsoft.com/office/drawing/2014/main" id="{F9B1B961-48C1-D75B-F037-6A38F1576733}"/>
                  </a:ext>
                </a:extLst>
              </p:cNvPr>
              <p:cNvSpPr>
                <a:spLocks noChangeArrowheads="1"/>
              </p:cNvSpPr>
              <p:nvPr/>
            </p:nvSpPr>
            <p:spPr bwMode="auto">
              <a:xfrm>
                <a:off x="85428" y="23303"/>
                <a:ext cx="7538" cy="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6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8</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2" name="Group 11">
              <a:extLst>
                <a:ext uri="{FF2B5EF4-FFF2-40B4-BE49-F238E27FC236}">
                  <a16:creationId xmlns:a16="http://schemas.microsoft.com/office/drawing/2014/main" id="{1FFC292B-B602-5023-C6CF-C29123C9773F}"/>
                </a:ext>
              </a:extLst>
            </p:cNvPr>
            <p:cNvGrpSpPr>
              <a:grpSpLocks/>
            </p:cNvGrpSpPr>
            <p:nvPr/>
          </p:nvGrpSpPr>
          <p:grpSpPr bwMode="auto">
            <a:xfrm>
              <a:off x="752" y="33180"/>
              <a:ext cx="85593" cy="7918"/>
              <a:chOff x="752" y="33180"/>
              <a:chExt cx="85593" cy="7917"/>
            </a:xfrm>
          </p:grpSpPr>
          <p:sp>
            <p:nvSpPr>
              <p:cNvPr id="16" name="Rectangle 15">
                <a:extLst>
                  <a:ext uri="{FF2B5EF4-FFF2-40B4-BE49-F238E27FC236}">
                    <a16:creationId xmlns:a16="http://schemas.microsoft.com/office/drawing/2014/main" id="{EDFF22A6-2398-EE1A-A119-CB09B0EA56EC}"/>
                  </a:ext>
                </a:extLst>
              </p:cNvPr>
              <p:cNvSpPr>
                <a:spLocks noChangeArrowheads="1"/>
              </p:cNvSpPr>
              <p:nvPr/>
            </p:nvSpPr>
            <p:spPr bwMode="auto">
              <a:xfrm>
                <a:off x="752" y="33180"/>
                <a:ext cx="74098"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SY"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a:t>
                </a: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عف أنظمة الاختيار والتعيين لدعم خطط تعاقب القيادات</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7" name="Rectangle 16">
                <a:extLst>
                  <a:ext uri="{FF2B5EF4-FFF2-40B4-BE49-F238E27FC236}">
                    <a16:creationId xmlns:a16="http://schemas.microsoft.com/office/drawing/2014/main" id="{A660FF0F-04A8-04C3-DF7C-AE945A2E191B}"/>
                  </a:ext>
                </a:extLst>
              </p:cNvPr>
              <p:cNvSpPr>
                <a:spLocks noChangeArrowheads="1"/>
              </p:cNvSpPr>
              <p:nvPr/>
            </p:nvSpPr>
            <p:spPr bwMode="auto">
              <a:xfrm>
                <a:off x="78814" y="33804"/>
                <a:ext cx="7531" cy="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6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9</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nvGrpSpPr>
            <p:cNvPr id="13" name="Group 12">
              <a:extLst>
                <a:ext uri="{FF2B5EF4-FFF2-40B4-BE49-F238E27FC236}">
                  <a16:creationId xmlns:a16="http://schemas.microsoft.com/office/drawing/2014/main" id="{B4572431-1DAA-4D85-DB1B-B43D2C6B2EA5}"/>
                </a:ext>
              </a:extLst>
            </p:cNvPr>
            <p:cNvGrpSpPr>
              <a:grpSpLocks/>
            </p:cNvGrpSpPr>
            <p:nvPr/>
          </p:nvGrpSpPr>
          <p:grpSpPr bwMode="auto">
            <a:xfrm>
              <a:off x="6332" y="43648"/>
              <a:ext cx="74828" cy="7735"/>
              <a:chOff x="6332" y="43647"/>
              <a:chExt cx="74828" cy="7734"/>
            </a:xfrm>
          </p:grpSpPr>
          <p:sp>
            <p:nvSpPr>
              <p:cNvPr id="14" name="Rectangle 13">
                <a:extLst>
                  <a:ext uri="{FF2B5EF4-FFF2-40B4-BE49-F238E27FC236}">
                    <a16:creationId xmlns:a16="http://schemas.microsoft.com/office/drawing/2014/main" id="{25F9E230-5AA9-77D4-0794-87B3623C22F5}"/>
                  </a:ext>
                </a:extLst>
              </p:cNvPr>
              <p:cNvSpPr>
                <a:spLocks noChangeArrowheads="1"/>
              </p:cNvSpPr>
              <p:nvPr/>
            </p:nvSpPr>
            <p:spPr bwMode="auto">
              <a:xfrm>
                <a:off x="6332" y="43647"/>
                <a:ext cx="64030" cy="51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400" kern="1200" dirty="0">
                    <a:solidFill>
                      <a:srgbClr val="002060"/>
                    </a:solidFill>
                    <a:effectLst/>
                    <a:latin typeface="Times New Roman" panose="02020603050405020304" pitchFamily="18" charset="0"/>
                    <a:ea typeface="Calibri" panose="020F0502020204030204" pitchFamily="34" charset="0"/>
                    <a:cs typeface="Sakkal Majalla" panose="02000000000000000000" pitchFamily="2" charset="-78"/>
                  </a:rPr>
                  <a:t>ضعف نظام تقييم الأداء الوظيفي في دعم خطط التعاقب</a:t>
                </a:r>
                <a:endParaRPr lang="en-GB" sz="12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Rectangle 14">
                <a:extLst>
                  <a:ext uri="{FF2B5EF4-FFF2-40B4-BE49-F238E27FC236}">
                    <a16:creationId xmlns:a16="http://schemas.microsoft.com/office/drawing/2014/main" id="{4086AD71-E076-79DE-E819-F840FB042D77}"/>
                  </a:ext>
                </a:extLst>
              </p:cNvPr>
              <p:cNvSpPr>
                <a:spLocks noChangeArrowheads="1"/>
              </p:cNvSpPr>
              <p:nvPr/>
            </p:nvSpPr>
            <p:spPr bwMode="auto">
              <a:xfrm>
                <a:off x="73623" y="44088"/>
                <a:ext cx="7537" cy="7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Y" sz="3600" b="1" kern="12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10</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grpSp>
    </p:spTree>
    <p:extLst>
      <p:ext uri="{BB962C8B-B14F-4D97-AF65-F5344CB8AC3E}">
        <p14:creationId xmlns:p14="http://schemas.microsoft.com/office/powerpoint/2010/main" val="683773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تدريب؟؟</a:t>
            </a:r>
          </a:p>
        </p:txBody>
      </p:sp>
      <p:sp>
        <p:nvSpPr>
          <p:cNvPr id="2" name="Footer Placeholder 1">
            <a:extLst>
              <a:ext uri="{FF2B5EF4-FFF2-40B4-BE49-F238E27FC236}">
                <a16:creationId xmlns:a16="http://schemas.microsoft.com/office/drawing/2014/main" id="{CF09CEC0-A347-49CA-833F-D927E711BB3F}"/>
              </a:ext>
            </a:extLst>
          </p:cNvPr>
          <p:cNvSpPr>
            <a:spLocks noGrp="1"/>
          </p:cNvSpPr>
          <p:nvPr>
            <p:ph type="ftr" sz="quarter" idx="11"/>
          </p:nvPr>
        </p:nvSpPr>
        <p:spPr>
          <a:xfrm>
            <a:off x="3271838" y="6570664"/>
            <a:ext cx="5757862"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626AC957-8113-83EF-6FBA-F5B36BA1001B}"/>
              </a:ext>
            </a:extLst>
          </p:cNvPr>
          <p:cNvSpPr txBox="1"/>
          <p:nvPr/>
        </p:nvSpPr>
        <p:spPr>
          <a:xfrm>
            <a:off x="4359770" y="3180669"/>
            <a:ext cx="6097772" cy="108337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عزيزي المتدرب، بعد أن تعرفت على المعوقات والتحديات التي تواجه خطط التعاقب صغ بعض المعوقات الأخرى.</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descr="A close-up of a puzzle&#10;&#10;Description automatically generated with low confidence">
            <a:extLst>
              <a:ext uri="{FF2B5EF4-FFF2-40B4-BE49-F238E27FC236}">
                <a16:creationId xmlns:a16="http://schemas.microsoft.com/office/drawing/2014/main" id="{D1A9FB09-D960-5149-37D6-A8F504B6C6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28635" y="1605338"/>
            <a:ext cx="3158726" cy="4234037"/>
          </a:xfrm>
          <a:prstGeom prst="rect">
            <a:avLst/>
          </a:prstGeom>
        </p:spPr>
      </p:pic>
    </p:spTree>
    <p:extLst>
      <p:ext uri="{BB962C8B-B14F-4D97-AF65-F5344CB8AC3E}">
        <p14:creationId xmlns:p14="http://schemas.microsoft.com/office/powerpoint/2010/main" val="24306533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FCF2662-AC68-42F9-B5CE-6FFC2DC9325D}"/>
              </a:ext>
            </a:extLst>
          </p:cNvPr>
          <p:cNvSpPr/>
          <p:nvPr/>
        </p:nvSpPr>
        <p:spPr>
          <a:xfrm>
            <a:off x="9754050" y="-156435"/>
            <a:ext cx="2116825"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اليوم</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sp>
        <p:nvSpPr>
          <p:cNvPr id="2" name="TextBox 1">
            <a:extLst>
              <a:ext uri="{FF2B5EF4-FFF2-40B4-BE49-F238E27FC236}">
                <a16:creationId xmlns:a16="http://schemas.microsoft.com/office/drawing/2014/main" id="{C17DD8F9-E70F-4865-817A-A6952D9FB7EC}"/>
              </a:ext>
            </a:extLst>
          </p:cNvPr>
          <p:cNvSpPr txBox="1"/>
          <p:nvPr/>
        </p:nvSpPr>
        <p:spPr>
          <a:xfrm>
            <a:off x="3709987" y="2136338"/>
            <a:ext cx="4772025" cy="2585323"/>
          </a:xfrm>
          <a:prstGeom prst="rect">
            <a:avLst/>
          </a:prstGeom>
          <a:noFill/>
        </p:spPr>
        <p:txBody>
          <a:bodyPr wrap="square" rtlCol="0">
            <a:spAutoFit/>
          </a:bodyPr>
          <a:lstStyle/>
          <a:p>
            <a:pPr algn="ctr"/>
            <a:r>
              <a:rPr lang="ar-SY" sz="5400" dirty="0">
                <a:solidFill>
                  <a:srgbClr val="002060"/>
                </a:solidFill>
                <a:latin typeface="Times New Roman" panose="02020603050405020304" pitchFamily="18" charset="0"/>
                <a:ea typeface="Calibri" panose="020F0502020204030204" pitchFamily="34" charset="0"/>
              </a:rPr>
              <a:t>العوامل الداعمة لتخطيط التعاقب القيادي</a:t>
            </a:r>
            <a:endParaRPr lang="en-US" sz="5400" dirty="0">
              <a:solidFill>
                <a:srgbClr val="002060"/>
              </a:solidFill>
              <a:latin typeface="Times New Roman" panose="02020603050405020304" pitchFamily="18" charset="0"/>
              <a:ea typeface="Calibri" panose="020F0502020204030204" pitchFamily="34" charset="0"/>
            </a:endParaRPr>
          </a:p>
        </p:txBody>
      </p:sp>
      <p:sp>
        <p:nvSpPr>
          <p:cNvPr id="6" name="Rectangle 5">
            <a:extLst>
              <a:ext uri="{FF2B5EF4-FFF2-40B4-BE49-F238E27FC236}">
                <a16:creationId xmlns:a16="http://schemas.microsoft.com/office/drawing/2014/main" id="{87067C6B-C42D-415E-BF17-1AC30C2C75CE}"/>
              </a:ext>
            </a:extLst>
          </p:cNvPr>
          <p:cNvSpPr/>
          <p:nvPr/>
        </p:nvSpPr>
        <p:spPr>
          <a:xfrm>
            <a:off x="-180521" y="-155871"/>
            <a:ext cx="3843867" cy="1184876"/>
          </a:xfrm>
          <a:prstGeom prst="rect">
            <a:avLst/>
          </a:prstGeom>
        </p:spPr>
        <p:txBody>
          <a:bodyPr wrap="square">
            <a:spAutoFit/>
          </a:bodyPr>
          <a:lstStyle/>
          <a:p>
            <a:pPr algn="ctr">
              <a:lnSpc>
                <a:spcPct val="150000"/>
              </a:lnSpc>
            </a:pPr>
            <a:r>
              <a:rPr lang="ar-SY"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rPr>
              <a:t>الجلسة</a:t>
            </a:r>
            <a:endParaRPr lang="ar-EG" sz="5400" b="1" dirty="0">
              <a:ln w="9525">
                <a:solidFill>
                  <a:schemeClr val="bg1"/>
                </a:solidFill>
                <a:prstDash val="solid"/>
              </a:ln>
              <a:effectLst>
                <a:outerShdw blurRad="12700" dist="38100" dir="2700000" algn="tl" rotWithShape="0">
                  <a:schemeClr val="bg1">
                    <a:lumMod val="50000"/>
                  </a:schemeClr>
                </a:outerShdw>
              </a:effectLst>
              <a:latin typeface="Aljazeera" panose="02000000000000000000" pitchFamily="2" charset="-78"/>
              <a:cs typeface="Aljazeera" panose="02000000000000000000" pitchFamily="2" charset="-78"/>
            </a:endParaRPr>
          </a:p>
        </p:txBody>
      </p:sp>
      <p:pic>
        <p:nvPicPr>
          <p:cNvPr id="7" name="Picture 6">
            <a:extLst>
              <a:ext uri="{FF2B5EF4-FFF2-40B4-BE49-F238E27FC236}">
                <a16:creationId xmlns:a16="http://schemas.microsoft.com/office/drawing/2014/main" id="{FCB4B830-43B8-4B3D-8E79-897F65ED3B1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10565" y="1028441"/>
            <a:ext cx="1603794" cy="1603794"/>
          </a:xfrm>
          <a:prstGeom prst="rect">
            <a:avLst/>
          </a:prstGeom>
        </p:spPr>
      </p:pic>
      <p:pic>
        <p:nvPicPr>
          <p:cNvPr id="8" name="Picture 7">
            <a:extLst>
              <a:ext uri="{FF2B5EF4-FFF2-40B4-BE49-F238E27FC236}">
                <a16:creationId xmlns:a16="http://schemas.microsoft.com/office/drawing/2014/main" id="{9C995002-3F7E-4839-BD17-FEB43A426D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39515" y="948043"/>
            <a:ext cx="1603794" cy="1603794"/>
          </a:xfrm>
          <a:prstGeom prst="rect">
            <a:avLst/>
          </a:prstGeom>
        </p:spPr>
      </p:pic>
    </p:spTree>
    <p:extLst>
      <p:ext uri="{BB962C8B-B14F-4D97-AF65-F5344CB8AC3E}">
        <p14:creationId xmlns:p14="http://schemas.microsoft.com/office/powerpoint/2010/main" val="3758592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صفات القائد الناجح</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3" name="Picture 2">
            <a:extLst>
              <a:ext uri="{FF2B5EF4-FFF2-40B4-BE49-F238E27FC236}">
                <a16:creationId xmlns:a16="http://schemas.microsoft.com/office/drawing/2014/main" id="{35C2B3D3-E5A0-ACB5-3B7F-810BCFAE3C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1790" y="1446583"/>
            <a:ext cx="3227188" cy="2931332"/>
          </a:xfrm>
          <a:prstGeom prst="rect">
            <a:avLst/>
          </a:prstGeom>
        </p:spPr>
      </p:pic>
      <p:sp>
        <p:nvSpPr>
          <p:cNvPr id="7" name="TextBox 6">
            <a:extLst>
              <a:ext uri="{FF2B5EF4-FFF2-40B4-BE49-F238E27FC236}">
                <a16:creationId xmlns:a16="http://schemas.microsoft.com/office/drawing/2014/main" id="{A161D9A0-38A5-CDA4-D43A-AA623C9E93DA}"/>
              </a:ext>
            </a:extLst>
          </p:cNvPr>
          <p:cNvSpPr txBox="1"/>
          <p:nvPr/>
        </p:nvSpPr>
        <p:spPr>
          <a:xfrm>
            <a:off x="3049250" y="2308140"/>
            <a:ext cx="7827856" cy="2553776"/>
          </a:xfrm>
          <a:prstGeom prst="rect">
            <a:avLst/>
          </a:prstGeom>
          <a:noFill/>
        </p:spPr>
        <p:txBody>
          <a:bodyPr wrap="square">
            <a:spAutoFit/>
          </a:bodyPr>
          <a:lstStyle/>
          <a:p>
            <a:pPr marL="342900" marR="0" lvl="0" indent="-342900" algn="just" rtl="1">
              <a:lnSpc>
                <a:spcPct val="115000"/>
              </a:lnSpc>
              <a:spcBef>
                <a:spcPts val="0"/>
              </a:spcBef>
              <a:spcAft>
                <a:spcPts val="0"/>
              </a:spcAft>
              <a:buSzPct val="125000"/>
              <a:buFont typeface="Symbol" panose="05050102010706020507" pitchFamily="18" charset="2"/>
              <a:buBlip>
                <a:blip r:embed="rId4"/>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a:t>
            </a:r>
            <a:r>
              <a:rPr lang="ar-SA"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إلمام كامل بالعلاقات الإنسانية وعلاقات العمل.</a:t>
            </a:r>
            <a:endParaRPr lang="ar-SY" sz="2800" b="1" dirty="0">
              <a:solidFill>
                <a:srgbClr val="1F3763"/>
              </a:solidFill>
              <a:latin typeface="Calibri Light" panose="020F0302020204030204" pitchFamily="34" charset="0"/>
              <a:ea typeface="Times New Roman" panose="02020603050405020304" pitchFamily="18" charset="0"/>
              <a:cs typeface="Times New Roman" panose="02020603050405020304" pitchFamily="18"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4"/>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a:t>
            </a:r>
            <a:r>
              <a:rPr lang="ar-SA"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الإلمام الكامل باللوائح والقوانين المنظمة للعمل.</a:t>
            </a:r>
            <a:endParaRPr lang="en-GB" sz="2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4"/>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a:t>
            </a:r>
            <a:r>
              <a:rPr lang="ar-SA"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القدرة على اكتشاف الأخطاء وتقبل النقد البناء.</a:t>
            </a:r>
            <a:endParaRPr lang="ar-SY" sz="2800" b="1" dirty="0">
              <a:solidFill>
                <a:srgbClr val="1F3763"/>
              </a:solidFill>
              <a:latin typeface="Calibri Light" panose="020F0302020204030204" pitchFamily="34" charset="0"/>
              <a:ea typeface="Times New Roman" panose="02020603050405020304" pitchFamily="18" charset="0"/>
              <a:cs typeface="Times New Roman" panose="02020603050405020304" pitchFamily="18"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4"/>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a:t>
            </a:r>
            <a:r>
              <a:rPr lang="ar-SA"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القدرة على اتخاذ القرارات السريعة في المواقف العاجلة دون تردد.</a:t>
            </a:r>
            <a:endParaRPr lang="en-GB" sz="2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a:p>
            <a:pPr marL="342900" marR="0" lvl="0" indent="-342900" algn="just" rtl="1">
              <a:lnSpc>
                <a:spcPct val="115000"/>
              </a:lnSpc>
              <a:spcBef>
                <a:spcPts val="0"/>
              </a:spcBef>
              <a:spcAft>
                <a:spcPts val="0"/>
              </a:spcAft>
              <a:buSzPct val="125000"/>
              <a:buFont typeface="Symbol" panose="05050102010706020507" pitchFamily="18" charset="2"/>
              <a:buBlip>
                <a:blip r:embed="rId4"/>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a:t>
            </a:r>
            <a:r>
              <a:rPr lang="ar-SA"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الثقة في النفس عن طريق الكفاءة العالية في تخصصه واكتساب ثقة الغير.</a:t>
            </a:r>
            <a:endParaRPr lang="en-GB" sz="2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7537767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ممارسات الإعداد للتعاقب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EA765DFD-15B9-6864-6CFF-6E07C9EFA7CA}"/>
              </a:ext>
            </a:extLst>
          </p:cNvPr>
          <p:cNvSpPr txBox="1"/>
          <p:nvPr/>
        </p:nvSpPr>
        <p:spPr>
          <a:xfrm>
            <a:off x="1578203" y="1462524"/>
            <a:ext cx="8723085" cy="4245008"/>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يوجد خمسة اجراءات لتطوير نظام جيد لإدارة التعاقب يخدم المنظمة والقادة المحتملين:</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07000"/>
              </a:lnSpc>
              <a:spcBef>
                <a:spcPts val="0"/>
              </a:spcBef>
              <a:spcAft>
                <a:spcPts val="0"/>
              </a:spcAft>
              <a:buSzPts val="1800"/>
              <a:buFont typeface="Adobe Arabic" panose="02040503050201020203" pitchFamily="18" charset="-78"/>
              <a:buAutoNum type="arabicPeriod"/>
            </a:pPr>
            <a:r>
              <a:rPr lang="ar-SA" sz="32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الدمج بين التخطيط التعاقب وتنمية المهارات القيادية.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SzPts val="1800"/>
              <a:buFont typeface="Adobe Arabic" panose="02040503050201020203" pitchFamily="18" charset="-78"/>
              <a:buAutoNum type="arabicPeriod"/>
            </a:pPr>
            <a:r>
              <a:rPr lang="ar-SA" sz="32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تحديد المناصب التي ستحتاج الى إحلال.</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SzPts val="1800"/>
              <a:buFont typeface="Adobe Arabic" panose="02040503050201020203" pitchFamily="18" charset="-78"/>
              <a:buAutoNum type="arabicPeriod"/>
            </a:pPr>
            <a:r>
              <a:rPr lang="ar-SA" sz="32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جعل تخطيط التعاقب أكثر شفافية.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0"/>
              </a:spcAft>
              <a:buSzPts val="1800"/>
              <a:buFont typeface="Adobe Arabic" panose="02040503050201020203" pitchFamily="18" charset="-78"/>
              <a:buAutoNum type="arabicPeriod"/>
            </a:pPr>
            <a:r>
              <a:rPr lang="ar-SA" sz="32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قياس مستوى التقدم عن طريق التأكد من الاشخاص المناسبين يتحركون في المسار الصحيح للالتحاق بالوظيفة المناسبة في الوقت المناسب.</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07000"/>
              </a:lnSpc>
              <a:spcBef>
                <a:spcPts val="0"/>
              </a:spcBef>
              <a:spcAft>
                <a:spcPts val="800"/>
              </a:spcAft>
              <a:buSzPts val="1800"/>
              <a:buFont typeface="Adobe Arabic" panose="02040503050201020203" pitchFamily="18" charset="-78"/>
              <a:buAutoNum type="arabicPeriod"/>
            </a:pPr>
            <a:r>
              <a:rPr lang="ar-SA" sz="32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المحافظة على مرونة نظام تخطيط التعاقب لتلبية احتياجات المنظمة.</a:t>
            </a:r>
            <a:endParaRPr lang="en-GB"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5125989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العوامل الداعمة لنجاح تخطيط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A58BE57C-3CE4-1925-F4BF-EBEB1934CCCF}"/>
              </a:ext>
            </a:extLst>
          </p:cNvPr>
          <p:cNvSpPr txBox="1"/>
          <p:nvPr/>
        </p:nvSpPr>
        <p:spPr>
          <a:xfrm>
            <a:off x="1734456" y="1564860"/>
            <a:ext cx="8723085" cy="4040337"/>
          </a:xfrm>
          <a:prstGeom prst="rect">
            <a:avLst/>
          </a:prstGeom>
          <a:noFill/>
        </p:spPr>
        <p:txBody>
          <a:bodyPr wrap="square">
            <a:spAutoFit/>
          </a:bodyPr>
          <a:lstStyle/>
          <a:p>
            <a:pPr marL="0" marR="0" algn="just" rtl="1">
              <a:lnSpc>
                <a:spcPct val="115000"/>
              </a:lnSpc>
              <a:spcBef>
                <a:spcPts val="0"/>
              </a:spcBef>
              <a:spcAft>
                <a:spcPts val="0"/>
              </a:spcAft>
            </a:pPr>
            <a:r>
              <a:rPr lang="ar-SA" sz="2800" b="1"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مجموعة من الاجراءات التي ينبغي أن تقوم بها المؤسسات التي تريد النجاح في التخطيط للتعاقب القيادي منها:</a:t>
            </a:r>
            <a:endParaRPr lang="en-GB"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a:p>
            <a:pPr marL="342900" marR="0" lvl="0" indent="-342900" algn="just" rtl="1">
              <a:lnSpc>
                <a:spcPct val="115000"/>
              </a:lnSpc>
              <a:spcBef>
                <a:spcPts val="0"/>
              </a:spcBef>
              <a:spcAft>
                <a:spcPts val="0"/>
              </a:spcAft>
              <a:buFont typeface="Symbol" panose="05050102010706020507" pitchFamily="18" charset="2"/>
              <a:buBlip>
                <a:blip r:embed="rId2"/>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تطوير ثقافة داعمة لتخطيط التعاقب القيادي.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2"/>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تشكيل مجالس قوية وشاملة.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2"/>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تشكيل لجان تنفيذية من العديد من المسئولين الذين يدركون التحديات وخطط. الأعمال والاستراتيجيات في جميع أنحاء المنظمة لتيسير التطوير القيادي.</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2"/>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النظر إلى التخطيط للتعاقب القيادي على أنه عملية مستمرة.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Font typeface="Symbol" panose="05050102010706020507" pitchFamily="18" charset="2"/>
              <a:buBlip>
                <a:blip r:embed="rId2"/>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تحفيز قادة المؤسسات لوضع خطط لتعاقب القيادات.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42590399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العوامل الداعمة لنجاح تخطيط التعاقب القيادي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7" name="TextBox 6">
            <a:extLst>
              <a:ext uri="{FF2B5EF4-FFF2-40B4-BE49-F238E27FC236}">
                <a16:creationId xmlns:a16="http://schemas.microsoft.com/office/drawing/2014/main" id="{5B34E072-4F2A-F623-CF6F-12749321DF4A}"/>
              </a:ext>
            </a:extLst>
          </p:cNvPr>
          <p:cNvSpPr txBox="1"/>
          <p:nvPr/>
        </p:nvSpPr>
        <p:spPr>
          <a:xfrm>
            <a:off x="1991368" y="1564860"/>
            <a:ext cx="8466174" cy="4040337"/>
          </a:xfrm>
          <a:prstGeom prst="rect">
            <a:avLst/>
          </a:prstGeom>
          <a:noFill/>
        </p:spPr>
        <p:txBody>
          <a:bodyPr wrap="square">
            <a:spAutoFit/>
          </a:bodyPr>
          <a:lstStyle/>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بناء ثقافة تدعم استثمار النمو في الآخرين اعتمادا على التعاون والثقة والنقاش الفعال.</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حصر الاحتياج من الوظائف القيادية التي ستكون موجودة في السنوات الخمس التالية من خلال استخدام الاستطلاعات وتحليل البيانات.</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الكشف عن المواهب الحالية اعتمادا على صفاتهم الشخصية من أجل تهيئتهم وتدريبهم.</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تنامي موهبة القيادة من خلال برامج التواصل والإرشاد التي تسهم في توفير منجم كبير من المواهب القيادية.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Font typeface="Symbol" panose="05050102010706020507" pitchFamily="18" charset="2"/>
              <a:buBlip>
                <a:blip r:embed="rId3"/>
              </a:buBlip>
            </a:pPr>
            <a:r>
              <a:rPr lang="ar-SA" sz="2800" dirty="0">
                <a:solidFill>
                  <a:srgbClr val="002060"/>
                </a:solidFill>
                <a:effectLst/>
                <a:latin typeface="Calibri" panose="020F0502020204030204" pitchFamily="34" charset="0"/>
                <a:ea typeface="Times New Roman" panose="02020603050405020304" pitchFamily="18" charset="0"/>
                <a:cs typeface="Adobe Arabic" panose="02040503050201020203" pitchFamily="18" charset="-78"/>
              </a:rPr>
              <a:t>تقييم قادة المستقبل لمعرفة نقاط قوتهم التي تحتاج إلى تطوير وتقديم التدريب اللازم لذلك.</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175188423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القائد الإداري وإدارة التغيير</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4FCC8F13-8DAF-BADA-6AA5-41A7563DD07B}"/>
              </a:ext>
            </a:extLst>
          </p:cNvPr>
          <p:cNvSpPr txBox="1"/>
          <p:nvPr/>
        </p:nvSpPr>
        <p:spPr>
          <a:xfrm>
            <a:off x="1734457" y="895670"/>
            <a:ext cx="8723085" cy="2074414"/>
          </a:xfrm>
          <a:prstGeom prst="rect">
            <a:avLst/>
          </a:prstGeom>
          <a:noFill/>
        </p:spPr>
        <p:txBody>
          <a:bodyPr wrap="square">
            <a:spAutoFit/>
          </a:bodyPr>
          <a:lstStyle/>
          <a:p>
            <a:pPr marL="0" marR="0" algn="just" rtl="1">
              <a:lnSpc>
                <a:spcPct val="115000"/>
              </a:lnSpc>
              <a:spcBef>
                <a:spcPts val="0"/>
              </a:spcBef>
              <a:spcAft>
                <a:spcPts val="0"/>
              </a:spcAft>
            </a:pP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تحتاج المنظمات بين الحين والآخر إلى إجراء بعض التغييرات في أعمالها التنظيمية أو الإجرائية أو التقنية، وفي كيفية أداء تلك الأعمال، ويواجه القائد الإداري مهمة ليست بالسهلة إزاء هذا التغيير، وهي مهمة التعامل معه وإدارته بطريقة صحيحة لكي يحقق الهدف المنشود بدون ترك آثار سلبية على المنظمة أو العاملين فيها جراء هذا التغيير</a:t>
            </a:r>
            <a:r>
              <a:rPr lang="ar-SY"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a:t>
            </a:r>
            <a:r>
              <a:rPr lang="ar-SA" sz="2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rPr>
              <a:t>  </a:t>
            </a:r>
            <a:endParaRPr lang="en-GB" sz="2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A2EC0C71-3685-A35E-28F6-7C0A26BC3D17}"/>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47313" y="2970084"/>
            <a:ext cx="3497373" cy="3497373"/>
          </a:xfrm>
          <a:prstGeom prst="rect">
            <a:avLst/>
          </a:prstGeom>
        </p:spPr>
      </p:pic>
    </p:spTree>
    <p:extLst>
      <p:ext uri="{BB962C8B-B14F-4D97-AF65-F5344CB8AC3E}">
        <p14:creationId xmlns:p14="http://schemas.microsoft.com/office/powerpoint/2010/main" val="24978797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فيديو</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BF28A584-9E0F-4B05-6BAC-6E163E69AF66}"/>
              </a:ext>
            </a:extLst>
          </p:cNvPr>
          <p:cNvSpPr txBox="1"/>
          <p:nvPr/>
        </p:nvSpPr>
        <p:spPr>
          <a:xfrm>
            <a:off x="4359770" y="1022619"/>
            <a:ext cx="6097772" cy="587853"/>
          </a:xfrm>
          <a:prstGeom prst="rect">
            <a:avLst/>
          </a:prstGeom>
          <a:noFill/>
        </p:spPr>
        <p:txBody>
          <a:bodyPr wrap="square">
            <a:spAutoFit/>
          </a:bodyPr>
          <a:lstStyle/>
          <a:p>
            <a:pPr marL="0" marR="0" algn="just" rtl="1">
              <a:lnSpc>
                <a:spcPct val="115000"/>
              </a:lnSpc>
              <a:spcBef>
                <a:spcPts val="0"/>
              </a:spcBef>
              <a:spcAft>
                <a:spcPts val="0"/>
              </a:spcAft>
            </a:pPr>
            <a:r>
              <a:rPr lang="ar-SY" sz="28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rPr>
              <a:t>يرجى مشاهدة مقطع الفيديو التالي عن صفات القائد الناجح:</a:t>
            </a:r>
            <a:endParaRPr lang="en-GB" sz="2400" dirty="0">
              <a:solidFill>
                <a:srgbClr val="C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pic>
        <p:nvPicPr>
          <p:cNvPr id="7" name="Picture 6">
            <a:extLst>
              <a:ext uri="{FF2B5EF4-FFF2-40B4-BE49-F238E27FC236}">
                <a16:creationId xmlns:a16="http://schemas.microsoft.com/office/drawing/2014/main" id="{339EB3F6-9517-C633-F076-29C34B755D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2655" y="2317121"/>
            <a:ext cx="2486690" cy="2588418"/>
          </a:xfrm>
          <a:prstGeom prst="rect">
            <a:avLst/>
          </a:prstGeom>
        </p:spPr>
      </p:pic>
      <p:sp>
        <p:nvSpPr>
          <p:cNvPr id="10" name="TextBox 9">
            <a:extLst>
              <a:ext uri="{FF2B5EF4-FFF2-40B4-BE49-F238E27FC236}">
                <a16:creationId xmlns:a16="http://schemas.microsoft.com/office/drawing/2014/main" id="{E9C4F9B7-D37C-DC72-5027-A350862C5387}"/>
              </a:ext>
            </a:extLst>
          </p:cNvPr>
          <p:cNvSpPr txBox="1"/>
          <p:nvPr/>
        </p:nvSpPr>
        <p:spPr>
          <a:xfrm>
            <a:off x="3048886" y="5450019"/>
            <a:ext cx="6097772" cy="385362"/>
          </a:xfrm>
          <a:prstGeom prst="rect">
            <a:avLst/>
          </a:prstGeom>
          <a:noFill/>
        </p:spPr>
        <p:txBody>
          <a:bodyPr wrap="square">
            <a:spAutoFit/>
          </a:bodyPr>
          <a:lstStyle/>
          <a:p>
            <a:pPr marL="0" marR="0" algn="ctr" rtl="1">
              <a:lnSpc>
                <a:spcPct val="115000"/>
              </a:lnSpc>
              <a:spcBef>
                <a:spcPts val="0"/>
              </a:spcBef>
              <a:spcAft>
                <a:spcPts val="0"/>
              </a:spcAft>
            </a:pPr>
            <a:r>
              <a:rPr lang="en-GB" sz="1800" u="sng"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hlinkClick r:id="rId4"/>
              </a:rPr>
              <a:t>https://www.youtube.com/watch?v=HeURFt6CW1U</a:t>
            </a:r>
            <a:endParaRPr lang="en-GB" sz="18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Tree>
    <p:extLst>
      <p:ext uri="{BB962C8B-B14F-4D97-AF65-F5344CB8AC3E}">
        <p14:creationId xmlns:p14="http://schemas.microsoft.com/office/powerpoint/2010/main" val="17068293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500" fill="hold"/>
                                        <p:tgtEl>
                                          <p:spTgt spid="10"/>
                                        </p:tgtEl>
                                        <p:attrNameLst>
                                          <p:attrName>ppt_x</p:attrName>
                                        </p:attrNameLst>
                                      </p:cBhvr>
                                      <p:tavLst>
                                        <p:tav tm="0">
                                          <p:val>
                                            <p:strVal val="#ppt_x"/>
                                          </p:val>
                                        </p:tav>
                                        <p:tav tm="100000">
                                          <p:val>
                                            <p:strVal val="#ppt_x"/>
                                          </p:val>
                                        </p:tav>
                                      </p:tavLst>
                                    </p:anim>
                                    <p:anim calcmode="lin" valueType="num">
                                      <p:cBhvr additive="base">
                                        <p:cTn id="1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1- أهداف التغيير</a:t>
            </a: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31526475-7327-0A73-C039-7ED034EB5C6D}"/>
              </a:ext>
            </a:extLst>
          </p:cNvPr>
          <p:cNvGrpSpPr>
            <a:grpSpLocks/>
          </p:cNvGrpSpPr>
          <p:nvPr/>
        </p:nvGrpSpPr>
        <p:grpSpPr bwMode="auto">
          <a:xfrm>
            <a:off x="656758" y="1513073"/>
            <a:ext cx="10969682" cy="4335124"/>
            <a:chOff x="-1735" y="-390"/>
            <a:chExt cx="109695" cy="43348"/>
          </a:xfrm>
        </p:grpSpPr>
        <p:pic>
          <p:nvPicPr>
            <p:cNvPr id="14" name="Picture 13">
              <a:extLst>
                <a:ext uri="{FF2B5EF4-FFF2-40B4-BE49-F238E27FC236}">
                  <a16:creationId xmlns:a16="http://schemas.microsoft.com/office/drawing/2014/main" id="{B9118D93-EA6B-D7F0-723B-FFA26D604F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698" y="28"/>
              <a:ext cx="32564" cy="382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8DEEA70-16C3-9BF0-256F-B2C077325A7C}"/>
                </a:ext>
              </a:extLst>
            </p:cNvPr>
            <p:cNvSpPr>
              <a:spLocks noChangeArrowheads="1"/>
            </p:cNvSpPr>
            <p:nvPr/>
          </p:nvSpPr>
          <p:spPr bwMode="auto">
            <a:xfrm>
              <a:off x="71474" y="74"/>
              <a:ext cx="29356" cy="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إيجاد أوضاع تنظيمية أكثر كفاءة وفعالية في المنظمة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id="{EB860F88-EE58-BBE1-4385-BE70A56C7AC4}"/>
                </a:ext>
              </a:extLst>
            </p:cNvPr>
            <p:cNvSpPr>
              <a:spLocks noChangeArrowheads="1"/>
            </p:cNvSpPr>
            <p:nvPr/>
          </p:nvSpPr>
          <p:spPr bwMode="auto">
            <a:xfrm>
              <a:off x="70262" y="18768"/>
              <a:ext cx="29749" cy="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حل بعض المشكلات التنظيمية أو الإجرائية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Rectangle 9">
              <a:extLst>
                <a:ext uri="{FF2B5EF4-FFF2-40B4-BE49-F238E27FC236}">
                  <a16:creationId xmlns:a16="http://schemas.microsoft.com/office/drawing/2014/main" id="{804084D4-8DCA-359D-6AD0-A2B2208EC97B}"/>
                </a:ext>
              </a:extLst>
            </p:cNvPr>
            <p:cNvSpPr>
              <a:spLocks noChangeArrowheads="1"/>
            </p:cNvSpPr>
            <p:nvPr/>
          </p:nvSpPr>
          <p:spPr bwMode="auto">
            <a:xfrm>
              <a:off x="-1735" y="-390"/>
              <a:ext cx="39433" cy="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إدخال تقنية جديدة أو أساليب إدارية حديثة لتسهيل أداء المنظمة لأعمالها</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Rectangle 10">
              <a:extLst>
                <a:ext uri="{FF2B5EF4-FFF2-40B4-BE49-F238E27FC236}">
                  <a16:creationId xmlns:a16="http://schemas.microsoft.com/office/drawing/2014/main" id="{028D3A61-35C4-989E-CA5D-9265EAEF005E}"/>
                </a:ext>
              </a:extLst>
            </p:cNvPr>
            <p:cNvSpPr>
              <a:spLocks noChangeArrowheads="1"/>
            </p:cNvSpPr>
            <p:nvPr/>
          </p:nvSpPr>
          <p:spPr bwMode="auto">
            <a:xfrm>
              <a:off x="5071" y="17777"/>
              <a:ext cx="32627" cy="13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إيجاد توافق كبير بين وضع المنظمة والظروف البيئة العالمية أو المحلية المحيطة</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2" name="Rectangle 11">
              <a:extLst>
                <a:ext uri="{FF2B5EF4-FFF2-40B4-BE49-F238E27FC236}">
                  <a16:creationId xmlns:a16="http://schemas.microsoft.com/office/drawing/2014/main" id="{AA352D9D-9F1A-4EA3-4148-2AF6E8C8BE29}"/>
                </a:ext>
              </a:extLst>
            </p:cNvPr>
            <p:cNvSpPr>
              <a:spLocks noChangeArrowheads="1"/>
            </p:cNvSpPr>
            <p:nvPr/>
          </p:nvSpPr>
          <p:spPr bwMode="auto">
            <a:xfrm>
              <a:off x="5066" y="33679"/>
              <a:ext cx="32632" cy="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معالجة أوضاع العاملين وزيادة الاهتمام بهم للرفع من كفاءة أدائهم</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Rectangle 12">
              <a:extLst>
                <a:ext uri="{FF2B5EF4-FFF2-40B4-BE49-F238E27FC236}">
                  <a16:creationId xmlns:a16="http://schemas.microsoft.com/office/drawing/2014/main" id="{D5813659-3150-D0A4-4644-26DD32B09ED6}"/>
                </a:ext>
              </a:extLst>
            </p:cNvPr>
            <p:cNvSpPr>
              <a:spLocks noChangeArrowheads="1"/>
            </p:cNvSpPr>
            <p:nvPr/>
          </p:nvSpPr>
          <p:spPr bwMode="auto">
            <a:xfrm>
              <a:off x="69638" y="33679"/>
              <a:ext cx="38322" cy="9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ctr" rtl="1">
                <a:lnSpc>
                  <a:spcPct val="115000"/>
                </a:lnSpc>
                <a:spcBef>
                  <a:spcPts val="0"/>
                </a:spcBef>
                <a:spcAft>
                  <a:spcPts val="0"/>
                </a:spcAft>
              </a:pPr>
              <a:r>
                <a:rPr lang="ar-SA" sz="2400" dirty="0">
                  <a:solidFill>
                    <a:srgbClr val="002060"/>
                  </a:solidFill>
                  <a:effectLst/>
                  <a:ea typeface="Calibri" panose="020F0502020204030204" pitchFamily="34" charset="0"/>
                  <a:cs typeface="Adobe Arabic" panose="02040503050201020203" pitchFamily="18" charset="-78"/>
                </a:rPr>
                <a:t>تطوير مستوى الخدمات التي تقدمها المنظمة وزيادة العناية بالمستفيدين منها</a:t>
              </a:r>
              <a:endParaRPr lang="en-GB"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16861643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2- أبعاد التغيير</a:t>
            </a: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
        <p:nvSpPr>
          <p:cNvPr id="4" name="TextBox 3">
            <a:extLst>
              <a:ext uri="{FF2B5EF4-FFF2-40B4-BE49-F238E27FC236}">
                <a16:creationId xmlns:a16="http://schemas.microsoft.com/office/drawing/2014/main" id="{964A3976-06A2-F658-9FBE-10DF7C39F389}"/>
              </a:ext>
            </a:extLst>
          </p:cNvPr>
          <p:cNvSpPr txBox="1"/>
          <p:nvPr/>
        </p:nvSpPr>
        <p:spPr>
          <a:xfrm>
            <a:off x="1843088" y="1656591"/>
            <a:ext cx="8614454" cy="3658694"/>
          </a:xfrm>
          <a:prstGeom prst="rect">
            <a:avLst/>
          </a:prstGeom>
          <a:noFill/>
        </p:spPr>
        <p:txBody>
          <a:bodyPr wrap="square">
            <a:spAutoFit/>
          </a:bodyPr>
          <a:lstStyle/>
          <a:p>
            <a:pPr marL="342900" marR="0" lvl="0" indent="-342900" algn="just" rtl="1">
              <a:spcBef>
                <a:spcPts val="0"/>
              </a:spcBef>
              <a:spcAft>
                <a:spcPts val="120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إن يقرر القائد الإداري ما إذا كان يجب أن يكون التغيير سريعاً أو بطيئاً وذلك وفقاً للظروف التي يعيشها التنظيم والحاجة إلى التغيير.</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spcBef>
                <a:spcPts val="0"/>
              </a:spcBef>
              <a:spcAft>
                <a:spcPts val="120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أن يقيم القائد الإداري مدى الحاجة إلى إحداث تغيير شامل أو تغيير جزئي في المنظمة.</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pPr marL="342900" marR="0" lvl="0" indent="-342900" algn="just" rtl="1">
              <a:lnSpc>
                <a:spcPct val="115000"/>
              </a:lnSpc>
              <a:spcBef>
                <a:spcPts val="0"/>
              </a:spcBef>
              <a:spcAft>
                <a:spcPts val="800"/>
              </a:spcAft>
              <a:buFont typeface="Wingdings" panose="05000000000000000000" pitchFamily="2" charset="2"/>
              <a:buChar char=""/>
            </a:pPr>
            <a:r>
              <a:rPr lang="ar-SA" sz="2800" dirty="0">
                <a:solidFill>
                  <a:srgbClr val="002060"/>
                </a:solidFill>
                <a:effectLst/>
                <a:latin typeface="Calibri" panose="020F0502020204030204" pitchFamily="34" charset="0"/>
                <a:ea typeface="Calibri" panose="020F0502020204030204" pitchFamily="34" charset="0"/>
                <a:cs typeface="Adobe Arabic" panose="02040503050201020203" pitchFamily="18" charset="-78"/>
              </a:rPr>
              <a:t>أن يحدد القائد الإداري نوع التغيير الذي يريد إحداثه أو التعامل معه، وهل هو تغيير مادي أم تغيير معنوي. حيث إن التغيير المادي تغيير تقني أو إجرائي تنظيمي بينما التغيير المعنوي هو التغيير السلوكي والنفسي للموظفين. ويجب على القائد الإداري أن يوازن بين هذين التغيرين بحيث ألا يطغى أي منهما على الآخر.</a:t>
            </a:r>
            <a:endParaRPr lang="en-GB" sz="2800"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36988575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8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3- مراحل عملية التغيير وإدارته</a:t>
            </a: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783DD0D6-8220-2608-CB0D-75B89B7AD780}"/>
              </a:ext>
            </a:extLst>
          </p:cNvPr>
          <p:cNvGrpSpPr>
            <a:grpSpLocks/>
          </p:cNvGrpSpPr>
          <p:nvPr/>
        </p:nvGrpSpPr>
        <p:grpSpPr bwMode="auto">
          <a:xfrm>
            <a:off x="1777316" y="1679065"/>
            <a:ext cx="8523972" cy="3499869"/>
            <a:chOff x="-1827" y="831"/>
            <a:chExt cx="117660" cy="48316"/>
          </a:xfrm>
        </p:grpSpPr>
        <p:grpSp>
          <p:nvGrpSpPr>
            <p:cNvPr id="4" name="Group 3">
              <a:extLst>
                <a:ext uri="{FF2B5EF4-FFF2-40B4-BE49-F238E27FC236}">
                  <a16:creationId xmlns:a16="http://schemas.microsoft.com/office/drawing/2014/main" id="{1C6D3F26-C883-C535-F63F-A201AF11E1F2}"/>
                </a:ext>
              </a:extLst>
            </p:cNvPr>
            <p:cNvGrpSpPr>
              <a:grpSpLocks/>
            </p:cNvGrpSpPr>
            <p:nvPr/>
          </p:nvGrpSpPr>
          <p:grpSpPr bwMode="auto">
            <a:xfrm flipH="1">
              <a:off x="21761" y="20221"/>
              <a:ext cx="26678" cy="18340"/>
              <a:chOff x="21762" y="20221"/>
              <a:chExt cx="26677" cy="18339"/>
            </a:xfrm>
          </p:grpSpPr>
          <p:sp>
            <p:nvSpPr>
              <p:cNvPr id="25" name="Freeform: Shape 24">
                <a:extLst>
                  <a:ext uri="{FF2B5EF4-FFF2-40B4-BE49-F238E27FC236}">
                    <a16:creationId xmlns:a16="http://schemas.microsoft.com/office/drawing/2014/main" id="{8E1EF135-55D4-56AF-F471-731837E266E6}"/>
                  </a:ext>
                </a:extLst>
              </p:cNvPr>
              <p:cNvSpPr>
                <a:spLocks/>
              </p:cNvSpPr>
              <p:nvPr/>
            </p:nvSpPr>
            <p:spPr bwMode="auto">
              <a:xfrm rot="10800000">
                <a:off x="21762" y="21059"/>
                <a:ext cx="26677" cy="17501"/>
              </a:xfrm>
              <a:custGeom>
                <a:avLst/>
                <a:gdLst>
                  <a:gd name="T0" fmla="*/ 301988 w 2667687"/>
                  <a:gd name="T1" fmla="*/ 1750099 h 1750099"/>
                  <a:gd name="T2" fmla="*/ 0 w 2667687"/>
                  <a:gd name="T3" fmla="*/ 1146123 h 1750099"/>
                  <a:gd name="T4" fmla="*/ 115560 w 2667687"/>
                  <a:gd name="T5" fmla="*/ 1146123 h 1750099"/>
                  <a:gd name="T6" fmla="*/ 115642 w 2667687"/>
                  <a:gd name="T7" fmla="*/ 1060251 h 1750099"/>
                  <a:gd name="T8" fmla="*/ 173308 w 2667687"/>
                  <a:gd name="T9" fmla="*/ 487392 h 1750099"/>
                  <a:gd name="T10" fmla="*/ 602693 w 2667687"/>
                  <a:gd name="T11" fmla="*/ 58092 h 1750099"/>
                  <a:gd name="T12" fmla="*/ 1294860 w 2667687"/>
                  <a:gd name="T13" fmla="*/ 0 h 1750099"/>
                  <a:gd name="T14" fmla="*/ 1300177 w 2667687"/>
                  <a:gd name="T15" fmla="*/ 0 h 1750099"/>
                  <a:gd name="T16" fmla="*/ 1488166 w 2667687"/>
                  <a:gd name="T17" fmla="*/ 0 h 1750099"/>
                  <a:gd name="T18" fmla="*/ 2180333 w 2667687"/>
                  <a:gd name="T19" fmla="*/ 58092 h 1750099"/>
                  <a:gd name="T20" fmla="*/ 2609954 w 2667687"/>
                  <a:gd name="T21" fmla="*/ 487392 h 1750099"/>
                  <a:gd name="T22" fmla="*/ 2667620 w 2667687"/>
                  <a:gd name="T23" fmla="*/ 1063879 h 1750099"/>
                  <a:gd name="T24" fmla="*/ 2667687 w 2667687"/>
                  <a:gd name="T25" fmla="*/ 1135871 h 1750099"/>
                  <a:gd name="T26" fmla="*/ 2477609 w 2667687"/>
                  <a:gd name="T27" fmla="*/ 755714 h 1750099"/>
                  <a:gd name="T28" fmla="*/ 2292937 w 2667687"/>
                  <a:gd name="T29" fmla="*/ 1125058 h 1750099"/>
                  <a:gd name="T30" fmla="*/ 2292937 w 2667687"/>
                  <a:gd name="T31" fmla="*/ 1018051 h 1750099"/>
                  <a:gd name="T32" fmla="*/ 2261507 w 2667687"/>
                  <a:gd name="T33" fmla="*/ 639551 h 1750099"/>
                  <a:gd name="T34" fmla="*/ 2028500 w 2667687"/>
                  <a:gd name="T35" fmla="*/ 406220 h 1750099"/>
                  <a:gd name="T36" fmla="*/ 1652641 w 2667687"/>
                  <a:gd name="T37" fmla="*/ 375005 h 1750099"/>
                  <a:gd name="T38" fmla="*/ 1133338 w 2667687"/>
                  <a:gd name="T39" fmla="*/ 375005 h 1750099"/>
                  <a:gd name="T40" fmla="*/ 1130621 w 2667687"/>
                  <a:gd name="T41" fmla="*/ 375005 h 1750099"/>
                  <a:gd name="T42" fmla="*/ 754762 w 2667687"/>
                  <a:gd name="T43" fmla="*/ 406220 h 1750099"/>
                  <a:gd name="T44" fmla="*/ 521755 w 2667687"/>
                  <a:gd name="T45" fmla="*/ 639551 h 1750099"/>
                  <a:gd name="T46" fmla="*/ 490325 w 2667687"/>
                  <a:gd name="T47" fmla="*/ 1015340 h 1750099"/>
                  <a:gd name="T48" fmla="*/ 490325 w 2667687"/>
                  <a:gd name="T49" fmla="*/ 1146123 h 1750099"/>
                  <a:gd name="T50" fmla="*/ 603976 w 2667687"/>
                  <a:gd name="T51" fmla="*/ 1146123 h 17500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667687" h="1750099">
                    <a:moveTo>
                      <a:pt x="301988" y="1750099"/>
                    </a:moveTo>
                    <a:lnTo>
                      <a:pt x="0" y="1146123"/>
                    </a:lnTo>
                    <a:lnTo>
                      <a:pt x="115560" y="1146123"/>
                    </a:lnTo>
                    <a:lnTo>
                      <a:pt x="115642" y="1060251"/>
                    </a:lnTo>
                    <a:cubicBezTo>
                      <a:pt x="116432" y="798338"/>
                      <a:pt x="122752" y="646949"/>
                      <a:pt x="173308" y="487392"/>
                    </a:cubicBezTo>
                    <a:cubicBezTo>
                      <a:pt x="245975" y="287807"/>
                      <a:pt x="403007" y="130707"/>
                      <a:pt x="602693" y="58092"/>
                    </a:cubicBezTo>
                    <a:cubicBezTo>
                      <a:pt x="783947" y="603"/>
                      <a:pt x="955512" y="0"/>
                      <a:pt x="1294860" y="0"/>
                    </a:cubicBezTo>
                    <a:lnTo>
                      <a:pt x="1300177" y="0"/>
                    </a:lnTo>
                    <a:lnTo>
                      <a:pt x="1488166" y="0"/>
                    </a:lnTo>
                    <a:cubicBezTo>
                      <a:pt x="1826333" y="0"/>
                      <a:pt x="1998016" y="241"/>
                      <a:pt x="2180333" y="58092"/>
                    </a:cubicBezTo>
                    <a:cubicBezTo>
                      <a:pt x="2379901" y="130707"/>
                      <a:pt x="2537287" y="287807"/>
                      <a:pt x="2609954" y="487392"/>
                    </a:cubicBezTo>
                    <a:cubicBezTo>
                      <a:pt x="2660510" y="646948"/>
                      <a:pt x="2666830" y="798431"/>
                      <a:pt x="2667620" y="1063879"/>
                    </a:cubicBezTo>
                    <a:lnTo>
                      <a:pt x="2667687" y="1135871"/>
                    </a:lnTo>
                    <a:lnTo>
                      <a:pt x="2477609" y="755714"/>
                    </a:lnTo>
                    <a:lnTo>
                      <a:pt x="2292937" y="1125058"/>
                    </a:lnTo>
                    <a:lnTo>
                      <a:pt x="2292937" y="1018051"/>
                    </a:lnTo>
                    <a:cubicBezTo>
                      <a:pt x="2292937" y="831603"/>
                      <a:pt x="2292937" y="738560"/>
                      <a:pt x="2261507" y="639551"/>
                    </a:cubicBezTo>
                    <a:cubicBezTo>
                      <a:pt x="2222042" y="531202"/>
                      <a:pt x="2136851" y="445631"/>
                      <a:pt x="2028500" y="406220"/>
                    </a:cubicBezTo>
                    <a:cubicBezTo>
                      <a:pt x="1929484" y="374824"/>
                      <a:pt x="1836258" y="375005"/>
                      <a:pt x="1652641" y="375005"/>
                    </a:cubicBezTo>
                    <a:lnTo>
                      <a:pt x="1133338" y="375005"/>
                    </a:lnTo>
                    <a:lnTo>
                      <a:pt x="1130621" y="375005"/>
                    </a:lnTo>
                    <a:cubicBezTo>
                      <a:pt x="946177" y="375005"/>
                      <a:pt x="853305" y="375005"/>
                      <a:pt x="754762" y="406220"/>
                    </a:cubicBezTo>
                    <a:cubicBezTo>
                      <a:pt x="646411" y="445631"/>
                      <a:pt x="561220" y="531142"/>
                      <a:pt x="521755" y="639551"/>
                    </a:cubicBezTo>
                    <a:cubicBezTo>
                      <a:pt x="490325" y="738560"/>
                      <a:pt x="490325" y="831724"/>
                      <a:pt x="490325" y="1015340"/>
                    </a:cubicBezTo>
                    <a:lnTo>
                      <a:pt x="490325" y="1146123"/>
                    </a:lnTo>
                    <a:lnTo>
                      <a:pt x="603976" y="1146123"/>
                    </a:lnTo>
                    <a:lnTo>
                      <a:pt x="301988" y="1750099"/>
                    </a:lnTo>
                    <a:close/>
                  </a:path>
                </a:pathLst>
              </a:custGeom>
              <a:solidFill>
                <a:srgbClr val="F7931F"/>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pic>
            <p:nvPicPr>
              <p:cNvPr id="26" name="Graphic 6" descr="Chat">
                <a:extLst>
                  <a:ext uri="{FF2B5EF4-FFF2-40B4-BE49-F238E27FC236}">
                    <a16:creationId xmlns:a16="http://schemas.microsoft.com/office/drawing/2014/main" id="{78084081-ED6E-E184-24C2-19A9115B381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9010" y="20221"/>
                <a:ext cx="11561" cy="115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7" name="Group 6">
              <a:extLst>
                <a:ext uri="{FF2B5EF4-FFF2-40B4-BE49-F238E27FC236}">
                  <a16:creationId xmlns:a16="http://schemas.microsoft.com/office/drawing/2014/main" id="{E2FBCE9A-D40D-147A-7958-75C5F8392177}"/>
                </a:ext>
              </a:extLst>
            </p:cNvPr>
            <p:cNvGrpSpPr>
              <a:grpSpLocks/>
            </p:cNvGrpSpPr>
            <p:nvPr/>
          </p:nvGrpSpPr>
          <p:grpSpPr bwMode="auto">
            <a:xfrm>
              <a:off x="0" y="12665"/>
              <a:ext cx="26695" cy="19198"/>
              <a:chOff x="0" y="12665"/>
              <a:chExt cx="26695" cy="19198"/>
            </a:xfrm>
          </p:grpSpPr>
          <p:sp>
            <p:nvSpPr>
              <p:cNvPr id="23" name="Freeform: Shape 22">
                <a:extLst>
                  <a:ext uri="{FF2B5EF4-FFF2-40B4-BE49-F238E27FC236}">
                    <a16:creationId xmlns:a16="http://schemas.microsoft.com/office/drawing/2014/main" id="{BC5932A1-2049-7F80-951B-2B34BA947DF9}"/>
                  </a:ext>
                </a:extLst>
              </p:cNvPr>
              <p:cNvSpPr>
                <a:spLocks/>
              </p:cNvSpPr>
              <p:nvPr/>
            </p:nvSpPr>
            <p:spPr bwMode="auto">
              <a:xfrm flipH="1">
                <a:off x="0" y="12665"/>
                <a:ext cx="26695" cy="18419"/>
              </a:xfrm>
              <a:custGeom>
                <a:avLst/>
                <a:gdLst>
                  <a:gd name="T0" fmla="*/ 1179331 w 2669524"/>
                  <a:gd name="T1" fmla="*/ 0 h 1841944"/>
                  <a:gd name="T2" fmla="*/ 1184648 w 2669524"/>
                  <a:gd name="T3" fmla="*/ 0 h 1841944"/>
                  <a:gd name="T4" fmla="*/ 1372637 w 2669524"/>
                  <a:gd name="T5" fmla="*/ 0 h 1841944"/>
                  <a:gd name="T6" fmla="*/ 2064804 w 2669524"/>
                  <a:gd name="T7" fmla="*/ 58092 h 1841944"/>
                  <a:gd name="T8" fmla="*/ 2494425 w 2669524"/>
                  <a:gd name="T9" fmla="*/ 487392 h 1841944"/>
                  <a:gd name="T10" fmla="*/ 2552204 w 2669524"/>
                  <a:gd name="T11" fmla="*/ 1184975 h 1841944"/>
                  <a:gd name="T12" fmla="*/ 2552204 w 2669524"/>
                  <a:gd name="T13" fmla="*/ 1237968 h 1841944"/>
                  <a:gd name="T14" fmla="*/ 2669524 w 2669524"/>
                  <a:gd name="T15" fmla="*/ 1237968 h 1841944"/>
                  <a:gd name="T16" fmla="*/ 2367536 w 2669524"/>
                  <a:gd name="T17" fmla="*/ 1841944 h 1841944"/>
                  <a:gd name="T18" fmla="*/ 2065548 w 2669524"/>
                  <a:gd name="T19" fmla="*/ 1237968 h 1841944"/>
                  <a:gd name="T20" fmla="*/ 2177408 w 2669524"/>
                  <a:gd name="T21" fmla="*/ 1237968 h 1841944"/>
                  <a:gd name="T22" fmla="*/ 2177408 w 2669524"/>
                  <a:gd name="T23" fmla="*/ 1018051 h 1841944"/>
                  <a:gd name="T24" fmla="*/ 2145978 w 2669524"/>
                  <a:gd name="T25" fmla="*/ 639551 h 1841944"/>
                  <a:gd name="T26" fmla="*/ 1912971 w 2669524"/>
                  <a:gd name="T27" fmla="*/ 406220 h 1841944"/>
                  <a:gd name="T28" fmla="*/ 1537112 w 2669524"/>
                  <a:gd name="T29" fmla="*/ 375005 h 1841944"/>
                  <a:gd name="T30" fmla="*/ 1017810 w 2669524"/>
                  <a:gd name="T31" fmla="*/ 375005 h 1841944"/>
                  <a:gd name="T32" fmla="*/ 1015092 w 2669524"/>
                  <a:gd name="T33" fmla="*/ 375005 h 1841944"/>
                  <a:gd name="T34" fmla="*/ 639233 w 2669524"/>
                  <a:gd name="T35" fmla="*/ 406220 h 1841944"/>
                  <a:gd name="T36" fmla="*/ 406226 w 2669524"/>
                  <a:gd name="T37" fmla="*/ 639551 h 1841944"/>
                  <a:gd name="T38" fmla="*/ 374796 w 2669524"/>
                  <a:gd name="T39" fmla="*/ 1015340 h 1841944"/>
                  <a:gd name="T40" fmla="*/ 374796 w 2669524"/>
                  <a:gd name="T41" fmla="*/ 1228395 h 1841944"/>
                  <a:gd name="T42" fmla="*/ 184378 w 2669524"/>
                  <a:gd name="T43" fmla="*/ 847559 h 1841944"/>
                  <a:gd name="T44" fmla="*/ 0 w 2669524"/>
                  <a:gd name="T45" fmla="*/ 1216315 h 1841944"/>
                  <a:gd name="T46" fmla="*/ 0 w 2669524"/>
                  <a:gd name="T47" fmla="*/ 1179611 h 1841944"/>
                  <a:gd name="T48" fmla="*/ 57779 w 2669524"/>
                  <a:gd name="T49" fmla="*/ 487392 h 1841944"/>
                  <a:gd name="T50" fmla="*/ 487164 w 2669524"/>
                  <a:gd name="T51" fmla="*/ 58092 h 1841944"/>
                  <a:gd name="T52" fmla="*/ 1179331 w 2669524"/>
                  <a:gd name="T53" fmla="*/ 0 h 18419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69524" h="1841944">
                    <a:moveTo>
                      <a:pt x="1179331" y="0"/>
                    </a:moveTo>
                    <a:lnTo>
                      <a:pt x="1184648" y="0"/>
                    </a:lnTo>
                    <a:lnTo>
                      <a:pt x="1372637" y="0"/>
                    </a:lnTo>
                    <a:cubicBezTo>
                      <a:pt x="1710804" y="0"/>
                      <a:pt x="1882487" y="241"/>
                      <a:pt x="2064804" y="58092"/>
                    </a:cubicBezTo>
                    <a:cubicBezTo>
                      <a:pt x="2264372" y="130706"/>
                      <a:pt x="2421758" y="287807"/>
                      <a:pt x="2494425" y="487392"/>
                    </a:cubicBezTo>
                    <a:cubicBezTo>
                      <a:pt x="2552204" y="669742"/>
                      <a:pt x="2552204" y="841547"/>
                      <a:pt x="2552204" y="1184975"/>
                    </a:cubicBezTo>
                    <a:lnTo>
                      <a:pt x="2552204" y="1237968"/>
                    </a:lnTo>
                    <a:lnTo>
                      <a:pt x="2669524" y="1237968"/>
                    </a:lnTo>
                    <a:lnTo>
                      <a:pt x="2367536" y="1841944"/>
                    </a:lnTo>
                    <a:lnTo>
                      <a:pt x="2065548" y="1237968"/>
                    </a:lnTo>
                    <a:lnTo>
                      <a:pt x="2177408" y="1237968"/>
                    </a:lnTo>
                    <a:lnTo>
                      <a:pt x="2177408" y="1018051"/>
                    </a:lnTo>
                    <a:cubicBezTo>
                      <a:pt x="2177408" y="831603"/>
                      <a:pt x="2177408" y="738560"/>
                      <a:pt x="2145978" y="639551"/>
                    </a:cubicBezTo>
                    <a:cubicBezTo>
                      <a:pt x="2106514" y="531202"/>
                      <a:pt x="2021322" y="445631"/>
                      <a:pt x="1912971" y="406220"/>
                    </a:cubicBezTo>
                    <a:cubicBezTo>
                      <a:pt x="1813955" y="374824"/>
                      <a:pt x="1720729" y="375005"/>
                      <a:pt x="1537112" y="375005"/>
                    </a:cubicBezTo>
                    <a:lnTo>
                      <a:pt x="1017810" y="375005"/>
                    </a:lnTo>
                    <a:lnTo>
                      <a:pt x="1015092" y="375005"/>
                    </a:lnTo>
                    <a:cubicBezTo>
                      <a:pt x="830648" y="375005"/>
                      <a:pt x="737776" y="375005"/>
                      <a:pt x="639233" y="406220"/>
                    </a:cubicBezTo>
                    <a:cubicBezTo>
                      <a:pt x="530882" y="445631"/>
                      <a:pt x="445690" y="531142"/>
                      <a:pt x="406226" y="639551"/>
                    </a:cubicBezTo>
                    <a:cubicBezTo>
                      <a:pt x="374796" y="738560"/>
                      <a:pt x="374796" y="831724"/>
                      <a:pt x="374796" y="1015340"/>
                    </a:cubicBezTo>
                    <a:lnTo>
                      <a:pt x="374796" y="1228395"/>
                    </a:lnTo>
                    <a:lnTo>
                      <a:pt x="184378" y="847559"/>
                    </a:lnTo>
                    <a:lnTo>
                      <a:pt x="0" y="1216315"/>
                    </a:lnTo>
                    <a:lnTo>
                      <a:pt x="0" y="1179611"/>
                    </a:lnTo>
                    <a:cubicBezTo>
                      <a:pt x="0" y="841426"/>
                      <a:pt x="0" y="669742"/>
                      <a:pt x="57779" y="487392"/>
                    </a:cubicBezTo>
                    <a:cubicBezTo>
                      <a:pt x="130446" y="287807"/>
                      <a:pt x="287477" y="130706"/>
                      <a:pt x="487164" y="58092"/>
                    </a:cubicBezTo>
                    <a:cubicBezTo>
                      <a:pt x="668418" y="603"/>
                      <a:pt x="839982" y="0"/>
                      <a:pt x="1179331" y="0"/>
                    </a:cubicBezTo>
                    <a:close/>
                  </a:path>
                </a:pathLst>
              </a:custGeom>
              <a:solidFill>
                <a:srgbClr val="A2B969"/>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pic>
            <p:nvPicPr>
              <p:cNvPr id="24" name="Graphic 8" descr="Handshake">
                <a:extLst>
                  <a:ext uri="{FF2B5EF4-FFF2-40B4-BE49-F238E27FC236}">
                    <a16:creationId xmlns:a16="http://schemas.microsoft.com/office/drawing/2014/main" id="{8CC13B98-55B7-B318-67D4-92892F9C76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H="1">
                <a:off x="7567" y="20302"/>
                <a:ext cx="11560" cy="11561"/>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8" name="Group 7">
              <a:extLst>
                <a:ext uri="{FF2B5EF4-FFF2-40B4-BE49-F238E27FC236}">
                  <a16:creationId xmlns:a16="http://schemas.microsoft.com/office/drawing/2014/main" id="{498A70CE-B7C8-72D8-538D-E34DBD1E6C1B}"/>
                </a:ext>
              </a:extLst>
            </p:cNvPr>
            <p:cNvGrpSpPr>
              <a:grpSpLocks/>
            </p:cNvGrpSpPr>
            <p:nvPr/>
          </p:nvGrpSpPr>
          <p:grpSpPr bwMode="auto">
            <a:xfrm flipH="1">
              <a:off x="87212" y="12515"/>
              <a:ext cx="26710" cy="19198"/>
              <a:chOff x="87213" y="12515"/>
              <a:chExt cx="26709" cy="19198"/>
            </a:xfrm>
          </p:grpSpPr>
          <p:sp>
            <p:nvSpPr>
              <p:cNvPr id="21" name="Freeform: Shape 20">
                <a:extLst>
                  <a:ext uri="{FF2B5EF4-FFF2-40B4-BE49-F238E27FC236}">
                    <a16:creationId xmlns:a16="http://schemas.microsoft.com/office/drawing/2014/main" id="{752A3B8E-4120-14A8-1CC1-9C2964162D5A}"/>
                  </a:ext>
                </a:extLst>
              </p:cNvPr>
              <p:cNvSpPr>
                <a:spLocks/>
              </p:cNvSpPr>
              <p:nvPr/>
            </p:nvSpPr>
            <p:spPr bwMode="auto">
              <a:xfrm rot="10800000">
                <a:off x="87213" y="12515"/>
                <a:ext cx="26709" cy="18419"/>
              </a:xfrm>
              <a:custGeom>
                <a:avLst/>
                <a:gdLst>
                  <a:gd name="T0" fmla="*/ 1491568 w 2670899"/>
                  <a:gd name="T1" fmla="*/ 1841944 h 1841944"/>
                  <a:gd name="T2" fmla="*/ 1486251 w 2670899"/>
                  <a:gd name="T3" fmla="*/ 1841944 h 1841944"/>
                  <a:gd name="T4" fmla="*/ 1298262 w 2670899"/>
                  <a:gd name="T5" fmla="*/ 1841944 h 1841944"/>
                  <a:gd name="T6" fmla="*/ 606095 w 2670899"/>
                  <a:gd name="T7" fmla="*/ 1783852 h 1841944"/>
                  <a:gd name="T8" fmla="*/ 176474 w 2670899"/>
                  <a:gd name="T9" fmla="*/ 1354552 h 1841944"/>
                  <a:gd name="T10" fmla="*/ 118695 w 2670899"/>
                  <a:gd name="T11" fmla="*/ 656970 h 1841944"/>
                  <a:gd name="T12" fmla="*/ 118695 w 2670899"/>
                  <a:gd name="T13" fmla="*/ 603976 h 1841944"/>
                  <a:gd name="T14" fmla="*/ 0 w 2670899"/>
                  <a:gd name="T15" fmla="*/ 603976 h 1841944"/>
                  <a:gd name="T16" fmla="*/ 301988 w 2670899"/>
                  <a:gd name="T17" fmla="*/ 0 h 1841944"/>
                  <a:gd name="T18" fmla="*/ 603976 w 2670899"/>
                  <a:gd name="T19" fmla="*/ 603976 h 1841944"/>
                  <a:gd name="T20" fmla="*/ 493491 w 2670899"/>
                  <a:gd name="T21" fmla="*/ 603976 h 1841944"/>
                  <a:gd name="T22" fmla="*/ 493491 w 2670899"/>
                  <a:gd name="T23" fmla="*/ 823893 h 1841944"/>
                  <a:gd name="T24" fmla="*/ 524921 w 2670899"/>
                  <a:gd name="T25" fmla="*/ 1202393 h 1841944"/>
                  <a:gd name="T26" fmla="*/ 757928 w 2670899"/>
                  <a:gd name="T27" fmla="*/ 1435724 h 1841944"/>
                  <a:gd name="T28" fmla="*/ 1133787 w 2670899"/>
                  <a:gd name="T29" fmla="*/ 1466939 h 1841944"/>
                  <a:gd name="T30" fmla="*/ 1653089 w 2670899"/>
                  <a:gd name="T31" fmla="*/ 1466939 h 1841944"/>
                  <a:gd name="T32" fmla="*/ 1655807 w 2670899"/>
                  <a:gd name="T33" fmla="*/ 1466939 h 1841944"/>
                  <a:gd name="T34" fmla="*/ 2031666 w 2670899"/>
                  <a:gd name="T35" fmla="*/ 1435724 h 1841944"/>
                  <a:gd name="T36" fmla="*/ 2264673 w 2670899"/>
                  <a:gd name="T37" fmla="*/ 1202393 h 1841944"/>
                  <a:gd name="T38" fmla="*/ 2296103 w 2670899"/>
                  <a:gd name="T39" fmla="*/ 826605 h 1841944"/>
                  <a:gd name="T40" fmla="*/ 2296103 w 2670899"/>
                  <a:gd name="T41" fmla="*/ 540304 h 1841944"/>
                  <a:gd name="T42" fmla="*/ 2670899 w 2670899"/>
                  <a:gd name="T43" fmla="*/ 540304 h 1841944"/>
                  <a:gd name="T44" fmla="*/ 2670899 w 2670899"/>
                  <a:gd name="T45" fmla="*/ 662333 h 1841944"/>
                  <a:gd name="T46" fmla="*/ 2613120 w 2670899"/>
                  <a:gd name="T47" fmla="*/ 1354552 h 1841944"/>
                  <a:gd name="T48" fmla="*/ 2183735 w 2670899"/>
                  <a:gd name="T49" fmla="*/ 1783852 h 1841944"/>
                  <a:gd name="T50" fmla="*/ 1491568 w 2670899"/>
                  <a:gd name="T51" fmla="*/ 1841944 h 1841944"/>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670899" h="1841944">
                    <a:moveTo>
                      <a:pt x="1491568" y="1841944"/>
                    </a:moveTo>
                    <a:lnTo>
                      <a:pt x="1486251" y="1841944"/>
                    </a:lnTo>
                    <a:lnTo>
                      <a:pt x="1298262" y="1841944"/>
                    </a:lnTo>
                    <a:cubicBezTo>
                      <a:pt x="960095" y="1841944"/>
                      <a:pt x="788412" y="1841703"/>
                      <a:pt x="606095" y="1783852"/>
                    </a:cubicBezTo>
                    <a:cubicBezTo>
                      <a:pt x="406527" y="1711238"/>
                      <a:pt x="249141" y="1554137"/>
                      <a:pt x="176474" y="1354552"/>
                    </a:cubicBezTo>
                    <a:cubicBezTo>
                      <a:pt x="118695" y="1172202"/>
                      <a:pt x="118695" y="1000398"/>
                      <a:pt x="118695" y="656970"/>
                    </a:cubicBezTo>
                    <a:lnTo>
                      <a:pt x="118695" y="603976"/>
                    </a:lnTo>
                    <a:lnTo>
                      <a:pt x="0" y="603976"/>
                    </a:lnTo>
                    <a:lnTo>
                      <a:pt x="301988" y="0"/>
                    </a:lnTo>
                    <a:lnTo>
                      <a:pt x="603976" y="603976"/>
                    </a:lnTo>
                    <a:lnTo>
                      <a:pt x="493491" y="603976"/>
                    </a:lnTo>
                    <a:lnTo>
                      <a:pt x="493491" y="823893"/>
                    </a:lnTo>
                    <a:cubicBezTo>
                      <a:pt x="493491" y="1010341"/>
                      <a:pt x="493491" y="1103384"/>
                      <a:pt x="524921" y="1202393"/>
                    </a:cubicBezTo>
                    <a:cubicBezTo>
                      <a:pt x="564386" y="1310742"/>
                      <a:pt x="649577" y="1396313"/>
                      <a:pt x="757928" y="1435724"/>
                    </a:cubicBezTo>
                    <a:cubicBezTo>
                      <a:pt x="856944" y="1467120"/>
                      <a:pt x="950170" y="1466939"/>
                      <a:pt x="1133787" y="1466939"/>
                    </a:cubicBezTo>
                    <a:lnTo>
                      <a:pt x="1653089" y="1466939"/>
                    </a:lnTo>
                    <a:lnTo>
                      <a:pt x="1655807" y="1466939"/>
                    </a:lnTo>
                    <a:cubicBezTo>
                      <a:pt x="1840251" y="1466939"/>
                      <a:pt x="1933123" y="1466939"/>
                      <a:pt x="2031666" y="1435724"/>
                    </a:cubicBezTo>
                    <a:cubicBezTo>
                      <a:pt x="2140017" y="1396313"/>
                      <a:pt x="2225209" y="1310803"/>
                      <a:pt x="2264673" y="1202393"/>
                    </a:cubicBezTo>
                    <a:cubicBezTo>
                      <a:pt x="2296103" y="1103384"/>
                      <a:pt x="2296103" y="1010220"/>
                      <a:pt x="2296103" y="826605"/>
                    </a:cubicBezTo>
                    <a:lnTo>
                      <a:pt x="2296103" y="540304"/>
                    </a:lnTo>
                    <a:lnTo>
                      <a:pt x="2670899" y="540304"/>
                    </a:lnTo>
                    <a:lnTo>
                      <a:pt x="2670899" y="662333"/>
                    </a:lnTo>
                    <a:cubicBezTo>
                      <a:pt x="2670899" y="1000518"/>
                      <a:pt x="2670899" y="1172202"/>
                      <a:pt x="2613120" y="1354552"/>
                    </a:cubicBezTo>
                    <a:cubicBezTo>
                      <a:pt x="2540453" y="1554137"/>
                      <a:pt x="2383422" y="1711238"/>
                      <a:pt x="2183735" y="1783852"/>
                    </a:cubicBezTo>
                    <a:cubicBezTo>
                      <a:pt x="2002481" y="1841342"/>
                      <a:pt x="1830917" y="1841944"/>
                      <a:pt x="1491568" y="1841944"/>
                    </a:cubicBezTo>
                    <a:close/>
                  </a:path>
                </a:pathLst>
              </a:custGeom>
              <a:solidFill>
                <a:srgbClr val="3A5C84"/>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pic>
            <p:nvPicPr>
              <p:cNvPr id="22" name="Graphic 10" descr="Rocket">
                <a:extLst>
                  <a:ext uri="{FF2B5EF4-FFF2-40B4-BE49-F238E27FC236}">
                    <a16:creationId xmlns:a16="http://schemas.microsoft.com/office/drawing/2014/main" id="{DC38545E-6053-8126-DB05-2568B94645C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369" y="20153"/>
                <a:ext cx="11560" cy="1156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10" name="Group 9">
              <a:extLst>
                <a:ext uri="{FF2B5EF4-FFF2-40B4-BE49-F238E27FC236}">
                  <a16:creationId xmlns:a16="http://schemas.microsoft.com/office/drawing/2014/main" id="{B4ECB124-DB02-D695-DA46-8D0C83F7A8FD}"/>
                </a:ext>
              </a:extLst>
            </p:cNvPr>
            <p:cNvGrpSpPr>
              <a:grpSpLocks/>
            </p:cNvGrpSpPr>
            <p:nvPr/>
          </p:nvGrpSpPr>
          <p:grpSpPr bwMode="auto">
            <a:xfrm flipH="1">
              <a:off x="65308" y="20222"/>
              <a:ext cx="26645" cy="18341"/>
              <a:chOff x="65306" y="20221"/>
              <a:chExt cx="26645" cy="18339"/>
            </a:xfrm>
          </p:grpSpPr>
          <p:pic>
            <p:nvPicPr>
              <p:cNvPr id="19" name="Graphic 12" descr="Bullseye">
                <a:extLst>
                  <a:ext uri="{FF2B5EF4-FFF2-40B4-BE49-F238E27FC236}">
                    <a16:creationId xmlns:a16="http://schemas.microsoft.com/office/drawing/2014/main" id="{E26C49E2-88ED-32E4-28D4-1319C20D45EE}"/>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773" y="20221"/>
                <a:ext cx="11561" cy="11561"/>
              </a:xfrm>
              <a:prstGeom prst="rect">
                <a:avLst/>
              </a:prstGeom>
              <a:noFill/>
              <a:extLst>
                <a:ext uri="{909E8E84-426E-40DD-AFC4-6F175D3DCCD1}">
                  <a14:hiddenFill xmlns:a14="http://schemas.microsoft.com/office/drawing/2010/main">
                    <a:solidFill>
                      <a:srgbClr val="FFFFFF"/>
                    </a:solidFill>
                  </a14:hiddenFill>
                </a:ext>
              </a:extLst>
            </p:spPr>
          </p:pic>
          <p:sp>
            <p:nvSpPr>
              <p:cNvPr id="20" name="Freeform: Shape 19">
                <a:extLst>
                  <a:ext uri="{FF2B5EF4-FFF2-40B4-BE49-F238E27FC236}">
                    <a16:creationId xmlns:a16="http://schemas.microsoft.com/office/drawing/2014/main" id="{3BE17852-6C32-3370-C212-3B21F31BD33C}"/>
                  </a:ext>
                </a:extLst>
              </p:cNvPr>
              <p:cNvSpPr>
                <a:spLocks/>
              </p:cNvSpPr>
              <p:nvPr/>
            </p:nvSpPr>
            <p:spPr bwMode="auto">
              <a:xfrm rot="10800000">
                <a:off x="65306" y="21059"/>
                <a:ext cx="26645" cy="17501"/>
              </a:xfrm>
              <a:custGeom>
                <a:avLst/>
                <a:gdLst>
                  <a:gd name="T0" fmla="*/ 301988 w 2664464"/>
                  <a:gd name="T1" fmla="*/ 1750099 h 1750099"/>
                  <a:gd name="T2" fmla="*/ 0 w 2664464"/>
                  <a:gd name="T3" fmla="*/ 1146123 h 1750099"/>
                  <a:gd name="T4" fmla="*/ 112345 w 2664464"/>
                  <a:gd name="T5" fmla="*/ 1146123 h 1750099"/>
                  <a:gd name="T6" fmla="*/ 112426 w 2664464"/>
                  <a:gd name="T7" fmla="*/ 1060251 h 1750099"/>
                  <a:gd name="T8" fmla="*/ 170092 w 2664464"/>
                  <a:gd name="T9" fmla="*/ 487392 h 1750099"/>
                  <a:gd name="T10" fmla="*/ 599477 w 2664464"/>
                  <a:gd name="T11" fmla="*/ 58092 h 1750099"/>
                  <a:gd name="T12" fmla="*/ 1291644 w 2664464"/>
                  <a:gd name="T13" fmla="*/ 0 h 1750099"/>
                  <a:gd name="T14" fmla="*/ 1296961 w 2664464"/>
                  <a:gd name="T15" fmla="*/ 0 h 1750099"/>
                  <a:gd name="T16" fmla="*/ 1484949 w 2664464"/>
                  <a:gd name="T17" fmla="*/ 0 h 1750099"/>
                  <a:gd name="T18" fmla="*/ 2177116 w 2664464"/>
                  <a:gd name="T19" fmla="*/ 58092 h 1750099"/>
                  <a:gd name="T20" fmla="*/ 2606737 w 2664464"/>
                  <a:gd name="T21" fmla="*/ 487392 h 1750099"/>
                  <a:gd name="T22" fmla="*/ 2664403 w 2664464"/>
                  <a:gd name="T23" fmla="*/ 1063879 h 1750099"/>
                  <a:gd name="T24" fmla="*/ 2664464 w 2664464"/>
                  <a:gd name="T25" fmla="*/ 1129421 h 1750099"/>
                  <a:gd name="T26" fmla="*/ 2477611 w 2664464"/>
                  <a:gd name="T27" fmla="*/ 755714 h 1750099"/>
                  <a:gd name="T28" fmla="*/ 2289720 w 2664464"/>
                  <a:gd name="T29" fmla="*/ 1131496 h 1750099"/>
                  <a:gd name="T30" fmla="*/ 2289720 w 2664464"/>
                  <a:gd name="T31" fmla="*/ 1018051 h 1750099"/>
                  <a:gd name="T32" fmla="*/ 2258290 w 2664464"/>
                  <a:gd name="T33" fmla="*/ 639551 h 1750099"/>
                  <a:gd name="T34" fmla="*/ 2025284 w 2664464"/>
                  <a:gd name="T35" fmla="*/ 406220 h 1750099"/>
                  <a:gd name="T36" fmla="*/ 1649425 w 2664464"/>
                  <a:gd name="T37" fmla="*/ 375005 h 1750099"/>
                  <a:gd name="T38" fmla="*/ 1130122 w 2664464"/>
                  <a:gd name="T39" fmla="*/ 375005 h 1750099"/>
                  <a:gd name="T40" fmla="*/ 1127404 w 2664464"/>
                  <a:gd name="T41" fmla="*/ 375005 h 1750099"/>
                  <a:gd name="T42" fmla="*/ 751545 w 2664464"/>
                  <a:gd name="T43" fmla="*/ 406220 h 1750099"/>
                  <a:gd name="T44" fmla="*/ 518539 w 2664464"/>
                  <a:gd name="T45" fmla="*/ 639551 h 1750099"/>
                  <a:gd name="T46" fmla="*/ 487109 w 2664464"/>
                  <a:gd name="T47" fmla="*/ 1015340 h 1750099"/>
                  <a:gd name="T48" fmla="*/ 487109 w 2664464"/>
                  <a:gd name="T49" fmla="*/ 1146123 h 1750099"/>
                  <a:gd name="T50" fmla="*/ 603976 w 2664464"/>
                  <a:gd name="T51" fmla="*/ 1146123 h 175009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664464" h="1750099">
                    <a:moveTo>
                      <a:pt x="301988" y="1750099"/>
                    </a:moveTo>
                    <a:lnTo>
                      <a:pt x="0" y="1146123"/>
                    </a:lnTo>
                    <a:lnTo>
                      <a:pt x="112345" y="1146123"/>
                    </a:lnTo>
                    <a:lnTo>
                      <a:pt x="112426" y="1060251"/>
                    </a:lnTo>
                    <a:cubicBezTo>
                      <a:pt x="113216" y="798338"/>
                      <a:pt x="119535" y="646949"/>
                      <a:pt x="170092" y="487392"/>
                    </a:cubicBezTo>
                    <a:cubicBezTo>
                      <a:pt x="242759" y="287807"/>
                      <a:pt x="399790" y="130707"/>
                      <a:pt x="599477" y="58092"/>
                    </a:cubicBezTo>
                    <a:cubicBezTo>
                      <a:pt x="780730" y="603"/>
                      <a:pt x="952295" y="0"/>
                      <a:pt x="1291644" y="0"/>
                    </a:cubicBezTo>
                    <a:lnTo>
                      <a:pt x="1296961" y="0"/>
                    </a:lnTo>
                    <a:lnTo>
                      <a:pt x="1484949" y="0"/>
                    </a:lnTo>
                    <a:cubicBezTo>
                      <a:pt x="1823116" y="0"/>
                      <a:pt x="1994799" y="241"/>
                      <a:pt x="2177116" y="58092"/>
                    </a:cubicBezTo>
                    <a:cubicBezTo>
                      <a:pt x="2376684" y="130707"/>
                      <a:pt x="2534070" y="287807"/>
                      <a:pt x="2606737" y="487392"/>
                    </a:cubicBezTo>
                    <a:cubicBezTo>
                      <a:pt x="2657294" y="646948"/>
                      <a:pt x="2663613" y="798431"/>
                      <a:pt x="2664403" y="1063879"/>
                    </a:cubicBezTo>
                    <a:lnTo>
                      <a:pt x="2664464" y="1129421"/>
                    </a:lnTo>
                    <a:lnTo>
                      <a:pt x="2477611" y="755714"/>
                    </a:lnTo>
                    <a:lnTo>
                      <a:pt x="2289720" y="1131496"/>
                    </a:lnTo>
                    <a:lnTo>
                      <a:pt x="2289720" y="1018051"/>
                    </a:lnTo>
                    <a:cubicBezTo>
                      <a:pt x="2289720" y="831603"/>
                      <a:pt x="2289720" y="738560"/>
                      <a:pt x="2258290" y="639551"/>
                    </a:cubicBezTo>
                    <a:cubicBezTo>
                      <a:pt x="2218826" y="531202"/>
                      <a:pt x="2133634" y="445631"/>
                      <a:pt x="2025284" y="406220"/>
                    </a:cubicBezTo>
                    <a:cubicBezTo>
                      <a:pt x="1926268" y="374824"/>
                      <a:pt x="1833042" y="375005"/>
                      <a:pt x="1649425" y="375005"/>
                    </a:cubicBezTo>
                    <a:lnTo>
                      <a:pt x="1130122" y="375005"/>
                    </a:lnTo>
                    <a:lnTo>
                      <a:pt x="1127404" y="375005"/>
                    </a:lnTo>
                    <a:cubicBezTo>
                      <a:pt x="942961" y="375005"/>
                      <a:pt x="850089" y="375005"/>
                      <a:pt x="751545" y="406220"/>
                    </a:cubicBezTo>
                    <a:cubicBezTo>
                      <a:pt x="643195" y="445631"/>
                      <a:pt x="558003" y="531142"/>
                      <a:pt x="518539" y="639551"/>
                    </a:cubicBezTo>
                    <a:cubicBezTo>
                      <a:pt x="487109" y="738560"/>
                      <a:pt x="487109" y="831724"/>
                      <a:pt x="487109" y="1015340"/>
                    </a:cubicBezTo>
                    <a:lnTo>
                      <a:pt x="487109" y="1146123"/>
                    </a:lnTo>
                    <a:lnTo>
                      <a:pt x="603976" y="1146123"/>
                    </a:lnTo>
                    <a:lnTo>
                      <a:pt x="301988" y="1750099"/>
                    </a:lnTo>
                    <a:close/>
                  </a:path>
                </a:pathLst>
              </a:custGeom>
              <a:solidFill>
                <a:srgbClr val="FFCC4C"/>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grpSp>
        <p:grpSp>
          <p:nvGrpSpPr>
            <p:cNvPr id="11" name="Group 10">
              <a:extLst>
                <a:ext uri="{FF2B5EF4-FFF2-40B4-BE49-F238E27FC236}">
                  <a16:creationId xmlns:a16="http://schemas.microsoft.com/office/drawing/2014/main" id="{A5E9F40B-A96B-1108-AF86-32CA354D7CB0}"/>
                </a:ext>
              </a:extLst>
            </p:cNvPr>
            <p:cNvGrpSpPr>
              <a:grpSpLocks/>
            </p:cNvGrpSpPr>
            <p:nvPr/>
          </p:nvGrpSpPr>
          <p:grpSpPr bwMode="auto">
            <a:xfrm flipH="1">
              <a:off x="43517" y="12584"/>
              <a:ext cx="26678" cy="19198"/>
              <a:chOff x="43518" y="12584"/>
              <a:chExt cx="26677" cy="19198"/>
            </a:xfrm>
          </p:grpSpPr>
          <p:sp>
            <p:nvSpPr>
              <p:cNvPr id="17" name="Freeform: Shape 16">
                <a:extLst>
                  <a:ext uri="{FF2B5EF4-FFF2-40B4-BE49-F238E27FC236}">
                    <a16:creationId xmlns:a16="http://schemas.microsoft.com/office/drawing/2014/main" id="{FA329945-1AA0-C837-7AF0-094DD62BBEF2}"/>
                  </a:ext>
                </a:extLst>
              </p:cNvPr>
              <p:cNvSpPr>
                <a:spLocks/>
              </p:cNvSpPr>
              <p:nvPr/>
            </p:nvSpPr>
            <p:spPr bwMode="auto">
              <a:xfrm>
                <a:off x="43518" y="12584"/>
                <a:ext cx="26677" cy="18419"/>
              </a:xfrm>
              <a:custGeom>
                <a:avLst/>
                <a:gdLst>
                  <a:gd name="T0" fmla="*/ 1179331 w 2667682"/>
                  <a:gd name="T1" fmla="*/ 0 h 1841944"/>
                  <a:gd name="T2" fmla="*/ 1184648 w 2667682"/>
                  <a:gd name="T3" fmla="*/ 0 h 1841944"/>
                  <a:gd name="T4" fmla="*/ 1372637 w 2667682"/>
                  <a:gd name="T5" fmla="*/ 0 h 1841944"/>
                  <a:gd name="T6" fmla="*/ 2064804 w 2667682"/>
                  <a:gd name="T7" fmla="*/ 58092 h 1841944"/>
                  <a:gd name="T8" fmla="*/ 2494425 w 2667682"/>
                  <a:gd name="T9" fmla="*/ 487392 h 1841944"/>
                  <a:gd name="T10" fmla="*/ 2552204 w 2667682"/>
                  <a:gd name="T11" fmla="*/ 1184975 h 1841944"/>
                  <a:gd name="T12" fmla="*/ 2552204 w 2667682"/>
                  <a:gd name="T13" fmla="*/ 1237968 h 1841944"/>
                  <a:gd name="T14" fmla="*/ 2667682 w 2667682"/>
                  <a:gd name="T15" fmla="*/ 1237968 h 1841944"/>
                  <a:gd name="T16" fmla="*/ 2365694 w 2667682"/>
                  <a:gd name="T17" fmla="*/ 1841944 h 1841944"/>
                  <a:gd name="T18" fmla="*/ 2063706 w 2667682"/>
                  <a:gd name="T19" fmla="*/ 1237968 h 1841944"/>
                  <a:gd name="T20" fmla="*/ 2177408 w 2667682"/>
                  <a:gd name="T21" fmla="*/ 1237968 h 1841944"/>
                  <a:gd name="T22" fmla="*/ 2177408 w 2667682"/>
                  <a:gd name="T23" fmla="*/ 1018051 h 1841944"/>
                  <a:gd name="T24" fmla="*/ 2145978 w 2667682"/>
                  <a:gd name="T25" fmla="*/ 639551 h 1841944"/>
                  <a:gd name="T26" fmla="*/ 1912972 w 2667682"/>
                  <a:gd name="T27" fmla="*/ 406220 h 1841944"/>
                  <a:gd name="T28" fmla="*/ 1537112 w 2667682"/>
                  <a:gd name="T29" fmla="*/ 375005 h 1841944"/>
                  <a:gd name="T30" fmla="*/ 1017810 w 2667682"/>
                  <a:gd name="T31" fmla="*/ 375005 h 1841944"/>
                  <a:gd name="T32" fmla="*/ 1015092 w 2667682"/>
                  <a:gd name="T33" fmla="*/ 375005 h 1841944"/>
                  <a:gd name="T34" fmla="*/ 639233 w 2667682"/>
                  <a:gd name="T35" fmla="*/ 406220 h 1841944"/>
                  <a:gd name="T36" fmla="*/ 406226 w 2667682"/>
                  <a:gd name="T37" fmla="*/ 639551 h 1841944"/>
                  <a:gd name="T38" fmla="*/ 374796 w 2667682"/>
                  <a:gd name="T39" fmla="*/ 1015340 h 1841944"/>
                  <a:gd name="T40" fmla="*/ 374796 w 2667682"/>
                  <a:gd name="T41" fmla="*/ 1217009 h 1841944"/>
                  <a:gd name="T42" fmla="*/ 190071 w 2667682"/>
                  <a:gd name="T43" fmla="*/ 847559 h 1841944"/>
                  <a:gd name="T44" fmla="*/ 0 w 2667682"/>
                  <a:gd name="T45" fmla="*/ 1227701 h 1841944"/>
                  <a:gd name="T46" fmla="*/ 0 w 2667682"/>
                  <a:gd name="T47" fmla="*/ 1179611 h 1841944"/>
                  <a:gd name="T48" fmla="*/ 57779 w 2667682"/>
                  <a:gd name="T49" fmla="*/ 487392 h 1841944"/>
                  <a:gd name="T50" fmla="*/ 487164 w 2667682"/>
                  <a:gd name="T51" fmla="*/ 58092 h 1841944"/>
                  <a:gd name="T52" fmla="*/ 1179331 w 2667682"/>
                  <a:gd name="T53" fmla="*/ 0 h 18419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667682" h="1841944">
                    <a:moveTo>
                      <a:pt x="1179331" y="0"/>
                    </a:moveTo>
                    <a:lnTo>
                      <a:pt x="1184648" y="0"/>
                    </a:lnTo>
                    <a:lnTo>
                      <a:pt x="1372637" y="0"/>
                    </a:lnTo>
                    <a:cubicBezTo>
                      <a:pt x="1710804" y="0"/>
                      <a:pt x="1882487" y="241"/>
                      <a:pt x="2064804" y="58092"/>
                    </a:cubicBezTo>
                    <a:cubicBezTo>
                      <a:pt x="2264372" y="130706"/>
                      <a:pt x="2421758" y="287807"/>
                      <a:pt x="2494425" y="487392"/>
                    </a:cubicBezTo>
                    <a:cubicBezTo>
                      <a:pt x="2552204" y="669742"/>
                      <a:pt x="2552204" y="841547"/>
                      <a:pt x="2552204" y="1184975"/>
                    </a:cubicBezTo>
                    <a:lnTo>
                      <a:pt x="2552204" y="1237968"/>
                    </a:lnTo>
                    <a:lnTo>
                      <a:pt x="2667682" y="1237968"/>
                    </a:lnTo>
                    <a:lnTo>
                      <a:pt x="2365694" y="1841944"/>
                    </a:lnTo>
                    <a:lnTo>
                      <a:pt x="2063706" y="1237968"/>
                    </a:lnTo>
                    <a:lnTo>
                      <a:pt x="2177408" y="1237968"/>
                    </a:lnTo>
                    <a:lnTo>
                      <a:pt x="2177408" y="1018051"/>
                    </a:lnTo>
                    <a:cubicBezTo>
                      <a:pt x="2177408" y="831603"/>
                      <a:pt x="2177408" y="738560"/>
                      <a:pt x="2145978" y="639551"/>
                    </a:cubicBezTo>
                    <a:cubicBezTo>
                      <a:pt x="2106514" y="531202"/>
                      <a:pt x="2021322" y="445631"/>
                      <a:pt x="1912972" y="406220"/>
                    </a:cubicBezTo>
                    <a:cubicBezTo>
                      <a:pt x="1813956" y="374824"/>
                      <a:pt x="1720729" y="375005"/>
                      <a:pt x="1537112" y="375005"/>
                    </a:cubicBezTo>
                    <a:lnTo>
                      <a:pt x="1017810" y="375005"/>
                    </a:lnTo>
                    <a:lnTo>
                      <a:pt x="1015092" y="375005"/>
                    </a:lnTo>
                    <a:cubicBezTo>
                      <a:pt x="830648" y="375005"/>
                      <a:pt x="737776" y="375005"/>
                      <a:pt x="639233" y="406220"/>
                    </a:cubicBezTo>
                    <a:cubicBezTo>
                      <a:pt x="530882" y="445631"/>
                      <a:pt x="445691" y="531142"/>
                      <a:pt x="406226" y="639551"/>
                    </a:cubicBezTo>
                    <a:cubicBezTo>
                      <a:pt x="374796" y="738560"/>
                      <a:pt x="374796" y="831724"/>
                      <a:pt x="374796" y="1015340"/>
                    </a:cubicBezTo>
                    <a:lnTo>
                      <a:pt x="374796" y="1217009"/>
                    </a:lnTo>
                    <a:lnTo>
                      <a:pt x="190071" y="847559"/>
                    </a:lnTo>
                    <a:lnTo>
                      <a:pt x="0" y="1227701"/>
                    </a:lnTo>
                    <a:lnTo>
                      <a:pt x="0" y="1179611"/>
                    </a:lnTo>
                    <a:cubicBezTo>
                      <a:pt x="0" y="841426"/>
                      <a:pt x="0" y="669742"/>
                      <a:pt x="57779" y="487392"/>
                    </a:cubicBezTo>
                    <a:cubicBezTo>
                      <a:pt x="130446" y="287807"/>
                      <a:pt x="287478" y="130706"/>
                      <a:pt x="487164" y="58092"/>
                    </a:cubicBezTo>
                    <a:cubicBezTo>
                      <a:pt x="668418" y="603"/>
                      <a:pt x="839983" y="0"/>
                      <a:pt x="1179331" y="0"/>
                    </a:cubicBezTo>
                    <a:close/>
                  </a:path>
                </a:pathLst>
              </a:custGeom>
              <a:solidFill>
                <a:srgbClr val="4CC1EF"/>
              </a:solidFill>
              <a:ln>
                <a:noFill/>
              </a:ln>
              <a:extLst>
                <a:ext uri="{91240B29-F687-4F45-9708-019B960494DF}">
                  <a14:hiddenLine xmlns:a14="http://schemas.microsoft.com/office/drawing/2010/main" w="12700">
                    <a:solidFill>
                      <a:srgbClr val="000000"/>
                    </a:solidFill>
                    <a:miter lim="400000"/>
                    <a:headEnd/>
                    <a:tailEnd/>
                  </a14:hiddenLine>
                </a:ext>
              </a:extLst>
            </p:spPr>
            <p:txBody>
              <a:bodyPr rot="0" vert="horz" wrap="square" lIns="91440" tIns="45720" rIns="91440" bIns="45720" anchor="ctr" anchorCtr="0" upright="1">
                <a:noAutofit/>
              </a:bodyPr>
              <a:lstStyle/>
              <a:p>
                <a:endParaRPr lang="en-GB" sz="2800"/>
              </a:p>
            </p:txBody>
          </p:sp>
          <p:pic>
            <p:nvPicPr>
              <p:cNvPr id="18" name="Graphic 14" descr="Puzzle">
                <a:extLst>
                  <a:ext uri="{FF2B5EF4-FFF2-40B4-BE49-F238E27FC236}">
                    <a16:creationId xmlns:a16="http://schemas.microsoft.com/office/drawing/2014/main" id="{3E5256F1-6A06-42AA-5C8D-AC18C074508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892" y="20221"/>
                <a:ext cx="11560" cy="11561"/>
              </a:xfrm>
              <a:prstGeom prst="rect">
                <a:avLst/>
              </a:prstGeom>
              <a:noFill/>
              <a:extLst>
                <a:ext uri="{909E8E84-426E-40DD-AFC4-6F175D3DCCD1}">
                  <a14:hiddenFill xmlns:a14="http://schemas.microsoft.com/office/drawing/2010/main">
                    <a:solidFill>
                      <a:srgbClr val="FFFFFF"/>
                    </a:solidFill>
                  </a14:hiddenFill>
                </a:ext>
              </a:extLst>
            </p:spPr>
          </p:pic>
        </p:grpSp>
        <p:sp>
          <p:nvSpPr>
            <p:cNvPr id="12" name="TextBox 116">
              <a:extLst>
                <a:ext uri="{FF2B5EF4-FFF2-40B4-BE49-F238E27FC236}">
                  <a16:creationId xmlns:a16="http://schemas.microsoft.com/office/drawing/2014/main" id="{AA500B7C-5637-6AD2-E7F0-E9392A33DD55}"/>
                </a:ext>
              </a:extLst>
            </p:cNvPr>
            <p:cNvSpPr txBox="1">
              <a:spLocks noChangeArrowheads="1"/>
            </p:cNvSpPr>
            <p:nvPr/>
          </p:nvSpPr>
          <p:spPr bwMode="auto">
            <a:xfrm>
              <a:off x="-1827" y="36942"/>
              <a:ext cx="28133" cy="11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ctr" rtl="0">
                <a:lnSpc>
                  <a:spcPct val="115000"/>
                </a:lnSpc>
                <a:spcBef>
                  <a:spcPts val="0"/>
                </a:spcBef>
                <a:spcAft>
                  <a:spcPts val="0"/>
                </a:spcAft>
              </a:pPr>
              <a:r>
                <a:rPr lang="ar-SY" sz="28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المتابعة التصحيحية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3" name="TextBox 119">
              <a:extLst>
                <a:ext uri="{FF2B5EF4-FFF2-40B4-BE49-F238E27FC236}">
                  <a16:creationId xmlns:a16="http://schemas.microsoft.com/office/drawing/2014/main" id="{1A2496D6-583C-367A-78C5-25D227A2B3C3}"/>
                </a:ext>
              </a:extLst>
            </p:cNvPr>
            <p:cNvSpPr txBox="1">
              <a:spLocks noChangeArrowheads="1"/>
            </p:cNvSpPr>
            <p:nvPr/>
          </p:nvSpPr>
          <p:spPr bwMode="auto">
            <a:xfrm>
              <a:off x="42204" y="34110"/>
              <a:ext cx="28867" cy="1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ctr" rtl="0">
                <a:lnSpc>
                  <a:spcPct val="115000"/>
                </a:lnSpc>
                <a:spcBef>
                  <a:spcPts val="0"/>
                </a:spcBef>
                <a:spcAft>
                  <a:spcPts val="0"/>
                </a:spcAft>
              </a:pPr>
              <a:r>
                <a:rPr lang="ar-SY" sz="28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التهيئة لقبول التغيير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4" name="TextBox 122">
              <a:extLst>
                <a:ext uri="{FF2B5EF4-FFF2-40B4-BE49-F238E27FC236}">
                  <a16:creationId xmlns:a16="http://schemas.microsoft.com/office/drawing/2014/main" id="{4D6C672A-5DA9-1DB4-DCD3-6D320D3F340F}"/>
                </a:ext>
              </a:extLst>
            </p:cNvPr>
            <p:cNvSpPr txBox="1">
              <a:spLocks noChangeArrowheads="1"/>
            </p:cNvSpPr>
            <p:nvPr/>
          </p:nvSpPr>
          <p:spPr bwMode="auto">
            <a:xfrm>
              <a:off x="90832" y="34150"/>
              <a:ext cx="25001" cy="104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ctr" rtl="0">
                <a:lnSpc>
                  <a:spcPct val="115000"/>
                </a:lnSpc>
                <a:spcBef>
                  <a:spcPts val="0"/>
                </a:spcBef>
                <a:spcAft>
                  <a:spcPts val="0"/>
                </a:spcAft>
              </a:pPr>
              <a:r>
                <a:rPr lang="ar-SY" sz="28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الدراسة التشخيصية</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5" name="TextBox 125">
              <a:extLst>
                <a:ext uri="{FF2B5EF4-FFF2-40B4-BE49-F238E27FC236}">
                  <a16:creationId xmlns:a16="http://schemas.microsoft.com/office/drawing/2014/main" id="{3F538A37-E425-8F6F-9255-F049071BC167}"/>
                </a:ext>
              </a:extLst>
            </p:cNvPr>
            <p:cNvSpPr txBox="1">
              <a:spLocks noChangeArrowheads="1"/>
            </p:cNvSpPr>
            <p:nvPr/>
          </p:nvSpPr>
          <p:spPr bwMode="auto">
            <a:xfrm>
              <a:off x="22289" y="831"/>
              <a:ext cx="27584" cy="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ctr" rtl="0">
                <a:lnSpc>
                  <a:spcPct val="115000"/>
                </a:lnSpc>
                <a:spcBef>
                  <a:spcPts val="0"/>
                </a:spcBef>
                <a:spcAft>
                  <a:spcPts val="0"/>
                </a:spcAft>
              </a:pPr>
              <a:r>
                <a:rPr lang="ar-SY" sz="28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بدء تنفيذ عملية التغيير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6" name="TextBox 128">
              <a:extLst>
                <a:ext uri="{FF2B5EF4-FFF2-40B4-BE49-F238E27FC236}">
                  <a16:creationId xmlns:a16="http://schemas.microsoft.com/office/drawing/2014/main" id="{24BB5A03-83CC-F64A-F919-DBA75FF67A73}"/>
                </a:ext>
              </a:extLst>
            </p:cNvPr>
            <p:cNvSpPr txBox="1">
              <a:spLocks noChangeArrowheads="1"/>
            </p:cNvSpPr>
            <p:nvPr/>
          </p:nvSpPr>
          <p:spPr bwMode="auto">
            <a:xfrm>
              <a:off x="66315" y="831"/>
              <a:ext cx="24305" cy="15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45720" rIns="0" bIns="45720" anchor="b" anchorCtr="0" upright="1">
              <a:noAutofit/>
            </a:bodyPr>
            <a:lstStyle/>
            <a:p>
              <a:pPr marL="0" marR="0" algn="ctr" rtl="0">
                <a:lnSpc>
                  <a:spcPct val="115000"/>
                </a:lnSpc>
                <a:spcBef>
                  <a:spcPts val="0"/>
                </a:spcBef>
                <a:spcAft>
                  <a:spcPts val="0"/>
                </a:spcAft>
              </a:pPr>
              <a:r>
                <a:rPr lang="ar-SY" sz="2800">
                  <a:solidFill>
                    <a:srgbClr val="000000"/>
                  </a:solidFill>
                  <a:effectLst/>
                  <a:latin typeface="Times New Roman" panose="02020603050405020304" pitchFamily="18" charset="0"/>
                  <a:ea typeface="Times New Roman" panose="02020603050405020304" pitchFamily="18" charset="0"/>
                  <a:cs typeface="Adobe Arabic" panose="02040503050201020203" pitchFamily="18" charset="-78"/>
                </a:rPr>
                <a:t>وضع خطة التغيير والتطوير</a:t>
              </a:r>
              <a:endParaRPr lang="en-GB" sz="200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32526369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en-GB"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     </a:t>
            </a: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نماذج تخطيط التعاقب القيادي للمنظمات</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grpSp>
        <p:nvGrpSpPr>
          <p:cNvPr id="3" name="Group 2">
            <a:extLst>
              <a:ext uri="{FF2B5EF4-FFF2-40B4-BE49-F238E27FC236}">
                <a16:creationId xmlns:a16="http://schemas.microsoft.com/office/drawing/2014/main" id="{0EF9E170-27E4-BC4C-454A-E2F729A4E811}"/>
              </a:ext>
            </a:extLst>
          </p:cNvPr>
          <p:cNvGrpSpPr>
            <a:grpSpLocks/>
          </p:cNvGrpSpPr>
          <p:nvPr/>
        </p:nvGrpSpPr>
        <p:grpSpPr bwMode="auto">
          <a:xfrm>
            <a:off x="3434660" y="916523"/>
            <a:ext cx="7022882" cy="5024954"/>
            <a:chOff x="38642" y="1922"/>
            <a:chExt cx="70229" cy="50248"/>
          </a:xfrm>
        </p:grpSpPr>
        <p:pic>
          <p:nvPicPr>
            <p:cNvPr id="4" name="Picture 3">
              <a:extLst>
                <a:ext uri="{FF2B5EF4-FFF2-40B4-BE49-F238E27FC236}">
                  <a16:creationId xmlns:a16="http://schemas.microsoft.com/office/drawing/2014/main" id="{F7760B94-72FD-662D-4DEE-7C67B4F6B2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155" y="4711"/>
              <a:ext cx="19716" cy="4745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F9E36B04-88FA-E4CF-0983-E3C5939816DB}"/>
                </a:ext>
              </a:extLst>
            </p:cNvPr>
            <p:cNvSpPr>
              <a:spLocks noChangeArrowheads="1"/>
            </p:cNvSpPr>
            <p:nvPr/>
          </p:nvSpPr>
          <p:spPr bwMode="auto">
            <a:xfrm>
              <a:off x="44299" y="1922"/>
              <a:ext cx="43883"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800" b="1" kern="1200" dirty="0">
                  <a:solidFill>
                    <a:srgbClr val="005853"/>
                  </a:solidFill>
                  <a:effectLst/>
                  <a:latin typeface="Times New Roman" panose="02020603050405020304" pitchFamily="18" charset="0"/>
                  <a:ea typeface="Calibri" panose="020F0502020204030204" pitchFamily="34" charset="0"/>
                  <a:cs typeface="Sakkal Majalla" panose="02000000000000000000" pitchFamily="2" charset="-78"/>
                </a:rPr>
                <a:t>نموذج </a:t>
              </a:r>
              <a:r>
                <a:rPr lang="en-GB" sz="2800" b="1" kern="1200" dirty="0">
                  <a:solidFill>
                    <a:srgbClr val="005853"/>
                  </a:solidFill>
                  <a:effectLst/>
                  <a:latin typeface="Times New Roman" panose="02020603050405020304" pitchFamily="18" charset="0"/>
                  <a:ea typeface="Calibri" panose="020F0502020204030204" pitchFamily="34" charset="0"/>
                  <a:cs typeface="Sakkal Majalla" panose="02000000000000000000" pitchFamily="2" charset="-78"/>
                </a:rPr>
                <a:t>Santorin</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8" name="Rectangle 7">
              <a:extLst>
                <a:ext uri="{FF2B5EF4-FFF2-40B4-BE49-F238E27FC236}">
                  <a16:creationId xmlns:a16="http://schemas.microsoft.com/office/drawing/2014/main" id="{97CDB6AD-84F3-92AE-714C-1E09D7CAE9F2}"/>
                </a:ext>
              </a:extLst>
            </p:cNvPr>
            <p:cNvSpPr>
              <a:spLocks noChangeArrowheads="1"/>
            </p:cNvSpPr>
            <p:nvPr/>
          </p:nvSpPr>
          <p:spPr bwMode="auto">
            <a:xfrm>
              <a:off x="58315" y="10042"/>
              <a:ext cx="29867"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t" anchorCtr="0" upright="1">
              <a:spAutoFit/>
            </a:bodyPr>
            <a:lstStyle/>
            <a:p>
              <a:pPr marL="0" marR="0" algn="justLow" rtl="1">
                <a:lnSpc>
                  <a:spcPct val="115000"/>
                </a:lnSpc>
                <a:spcBef>
                  <a:spcPts val="0"/>
                </a:spcBef>
                <a:spcAft>
                  <a:spcPts val="0"/>
                </a:spcAft>
              </a:pPr>
              <a:r>
                <a:rPr lang="ar-EG" sz="2800" b="1" kern="1200" dirty="0">
                  <a:solidFill>
                    <a:srgbClr val="49042F"/>
                  </a:solidFill>
                  <a:effectLst/>
                  <a:latin typeface="Times New Roman" panose="02020603050405020304" pitchFamily="18" charset="0"/>
                  <a:ea typeface="Calibri" panose="020F0502020204030204" pitchFamily="34" charset="0"/>
                  <a:cs typeface="Sakkal Majalla" panose="02000000000000000000" pitchFamily="2" charset="-78"/>
                </a:rPr>
                <a:t> نموذج نظرية </a:t>
              </a:r>
              <a:r>
                <a:rPr lang="en-GB" sz="2800" b="1" kern="1200" dirty="0" err="1">
                  <a:solidFill>
                    <a:srgbClr val="49042F"/>
                  </a:solidFill>
                  <a:effectLst/>
                  <a:latin typeface="Times New Roman" panose="02020603050405020304" pitchFamily="18" charset="0"/>
                  <a:ea typeface="Calibri" panose="020F0502020204030204" pitchFamily="34" charset="0"/>
                  <a:cs typeface="Sakkal Majalla" panose="02000000000000000000" pitchFamily="2" charset="-78"/>
                </a:rPr>
                <a:t>Scharme</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0" name="Rectangle 9">
              <a:extLst>
                <a:ext uri="{FF2B5EF4-FFF2-40B4-BE49-F238E27FC236}">
                  <a16:creationId xmlns:a16="http://schemas.microsoft.com/office/drawing/2014/main" id="{20453D27-CD5E-B675-1110-83256412F7F3}"/>
                </a:ext>
              </a:extLst>
            </p:cNvPr>
            <p:cNvSpPr>
              <a:spLocks noChangeArrowheads="1"/>
            </p:cNvSpPr>
            <p:nvPr/>
          </p:nvSpPr>
          <p:spPr bwMode="auto">
            <a:xfrm>
              <a:off x="53746" y="18847"/>
              <a:ext cx="34436"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none" lIns="91440" tIns="45720" rIns="91440" bIns="45720" anchor="t" anchorCtr="0" upright="1">
              <a:spAutoFit/>
            </a:bodyPr>
            <a:lstStyle/>
            <a:p>
              <a:pPr marL="0" marR="0" algn="justLow" rtl="1">
                <a:lnSpc>
                  <a:spcPct val="115000"/>
                </a:lnSpc>
                <a:spcBef>
                  <a:spcPts val="0"/>
                </a:spcBef>
                <a:spcAft>
                  <a:spcPts val="0"/>
                </a:spcAft>
              </a:pPr>
              <a:r>
                <a:rPr lang="ar-EG" sz="2800" b="1" kern="1200" dirty="0">
                  <a:solidFill>
                    <a:srgbClr val="14588F"/>
                  </a:solidFill>
                  <a:effectLst/>
                  <a:latin typeface="Times New Roman" panose="02020603050405020304" pitchFamily="18" charset="0"/>
                  <a:ea typeface="Calibri" panose="020F0502020204030204" pitchFamily="34" charset="0"/>
                  <a:cs typeface="Sakkal Majalla" panose="02000000000000000000" pitchFamily="2" charset="-78"/>
                </a:rPr>
                <a:t> نموذج نظرية التعاقب القيادي</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sp>
          <p:nvSpPr>
            <p:cNvPr id="11" name="Rectangle 10">
              <a:extLst>
                <a:ext uri="{FF2B5EF4-FFF2-40B4-BE49-F238E27FC236}">
                  <a16:creationId xmlns:a16="http://schemas.microsoft.com/office/drawing/2014/main" id="{DD1A619B-5D4B-B5C3-E686-1840B7BE5316}"/>
                </a:ext>
              </a:extLst>
            </p:cNvPr>
            <p:cNvSpPr>
              <a:spLocks noChangeArrowheads="1"/>
            </p:cNvSpPr>
            <p:nvPr/>
          </p:nvSpPr>
          <p:spPr bwMode="auto">
            <a:xfrm>
              <a:off x="38642" y="25733"/>
              <a:ext cx="50513" cy="5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spAutoFit/>
            </a:bodyPr>
            <a:lstStyle/>
            <a:p>
              <a:pPr marL="0" marR="0" algn="justLow" rtl="1">
                <a:lnSpc>
                  <a:spcPct val="115000"/>
                </a:lnSpc>
                <a:spcBef>
                  <a:spcPts val="0"/>
                </a:spcBef>
                <a:spcAft>
                  <a:spcPts val="0"/>
                </a:spcAft>
              </a:pPr>
              <a:r>
                <a:rPr lang="ar-EG" sz="2800" b="1" kern="1200" dirty="0">
                  <a:solidFill>
                    <a:srgbClr val="880915"/>
                  </a:solidFill>
                  <a:effectLst/>
                  <a:latin typeface="Times New Roman" panose="02020603050405020304" pitchFamily="18" charset="0"/>
                  <a:ea typeface="Calibri" panose="020F0502020204030204" pitchFamily="34" charset="0"/>
                  <a:cs typeface="Sakkal Majalla" panose="02000000000000000000" pitchFamily="2" charset="-78"/>
                </a:rPr>
                <a:t> نماذج المقدرة </a:t>
              </a:r>
              <a:r>
                <a:rPr lang="en-GB" sz="2800" b="1" kern="1200" dirty="0">
                  <a:solidFill>
                    <a:srgbClr val="880915"/>
                  </a:solidFill>
                  <a:effectLst/>
                  <a:latin typeface="Times New Roman" panose="02020603050405020304" pitchFamily="18" charset="0"/>
                  <a:ea typeface="Calibri" panose="020F0502020204030204" pitchFamily="34" charset="0"/>
                  <a:cs typeface="Sakkal Majalla" panose="02000000000000000000" pitchFamily="2" charset="-78"/>
                </a:rPr>
                <a:t>competency model:</a:t>
              </a:r>
              <a:endParaRPr lang="en-GB" sz="1400" dirty="0">
                <a:solidFill>
                  <a:srgbClr val="000000"/>
                </a:solidFill>
                <a:effectLst/>
                <a:latin typeface="Times New Roman" panose="02020603050405020304" pitchFamily="18" charset="0"/>
                <a:ea typeface="Calibri" panose="020F0502020204030204" pitchFamily="34" charset="0"/>
                <a:cs typeface="Sakkal Majalla" panose="02000000000000000000" pitchFamily="2" charset="-78"/>
              </a:endParaRPr>
            </a:p>
          </p:txBody>
        </p:sp>
      </p:grpSp>
    </p:spTree>
    <p:extLst>
      <p:ext uri="{BB962C8B-B14F-4D97-AF65-F5344CB8AC3E}">
        <p14:creationId xmlns:p14="http://schemas.microsoft.com/office/powerpoint/2010/main" val="2507066555"/>
      </p:ext>
    </p:extLst>
  </p:cSld>
  <p:clrMapOvr>
    <a:masterClrMapping/>
  </p:clrMapOvr>
  <p:transition spd="slow">
    <p:push dir="u"/>
  </p:transition>
</p:sld>
</file>

<file path=ppt/slides/slide8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468C6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316147"/>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1843088" y="32447"/>
            <a:ext cx="8458200" cy="584775"/>
          </a:xfrm>
          <a:prstGeom prst="rect">
            <a:avLst/>
          </a:prstGeom>
          <a:noFill/>
        </p:spPr>
        <p:txBody>
          <a:bodyPr wrap="square">
            <a:spAutoFit/>
          </a:bodyPr>
          <a:lstStyle/>
          <a:p>
            <a:pPr algn="ctr" rtl="1"/>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استبيان قياس مدى المعرفة بتخطيط التعاقب الوظيفي</a:t>
            </a:r>
            <a:endParaRPr lang="ar-SY" sz="3200" dirty="0">
              <a:solidFill>
                <a:srgbClr val="FFFF00"/>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endParaRPr>
          </a:p>
        </p:txBody>
      </p:sp>
      <p:sp>
        <p:nvSpPr>
          <p:cNvPr id="2" name="Footer Placeholder 1">
            <a:extLst>
              <a:ext uri="{FF2B5EF4-FFF2-40B4-BE49-F238E27FC236}">
                <a16:creationId xmlns:a16="http://schemas.microsoft.com/office/drawing/2014/main" id="{774BE6D5-7DDF-423F-AC3B-84693D5EA19A}"/>
              </a:ext>
            </a:extLst>
          </p:cNvPr>
          <p:cNvSpPr>
            <a:spLocks noGrp="1"/>
          </p:cNvSpPr>
          <p:nvPr>
            <p:ph type="ftr" sz="quarter" idx="11"/>
          </p:nvPr>
        </p:nvSpPr>
        <p:spPr>
          <a:xfrm>
            <a:off x="3049193" y="6556380"/>
            <a:ext cx="6093615"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12" name="Picture 11">
            <a:extLst>
              <a:ext uri="{FF2B5EF4-FFF2-40B4-BE49-F238E27FC236}">
                <a16:creationId xmlns:a16="http://schemas.microsoft.com/office/drawing/2014/main" id="{09D6F822-8BDE-FDD3-35D3-0F6F7738482F}"/>
              </a:ext>
            </a:extLst>
          </p:cNvPr>
          <p:cNvPicPr>
            <a:picLocks noChangeAspect="1"/>
          </p:cNvPicPr>
          <p:nvPr/>
        </p:nvPicPr>
        <p:blipFill>
          <a:blip r:embed="rId2"/>
          <a:stretch>
            <a:fillRect/>
          </a:stretch>
        </p:blipFill>
        <p:spPr>
          <a:xfrm>
            <a:off x="4231758" y="798039"/>
            <a:ext cx="3512420" cy="4937176"/>
          </a:xfrm>
          <a:prstGeom prst="rect">
            <a:avLst/>
          </a:prstGeom>
        </p:spPr>
      </p:pic>
      <p:sp>
        <p:nvSpPr>
          <p:cNvPr id="13" name="TextBox 12">
            <a:extLst>
              <a:ext uri="{FF2B5EF4-FFF2-40B4-BE49-F238E27FC236}">
                <a16:creationId xmlns:a16="http://schemas.microsoft.com/office/drawing/2014/main" id="{07EFFB33-0658-C88E-A291-A3F75B58B6D3}"/>
              </a:ext>
            </a:extLst>
          </p:cNvPr>
          <p:cNvSpPr txBox="1"/>
          <p:nvPr/>
        </p:nvSpPr>
        <p:spPr>
          <a:xfrm>
            <a:off x="2965453" y="5822969"/>
            <a:ext cx="6045030" cy="523220"/>
          </a:xfrm>
          <a:prstGeom prst="rect">
            <a:avLst/>
          </a:prstGeom>
          <a:noFill/>
        </p:spPr>
        <p:txBody>
          <a:bodyPr wrap="square">
            <a:spAutoFit/>
          </a:bodyPr>
          <a:lstStyle/>
          <a:p>
            <a:pPr algn="ctr" rtl="1"/>
            <a:r>
              <a:rPr lang="ar-SY" sz="2800" dirty="0">
                <a:solidFill>
                  <a:srgbClr val="000000"/>
                </a:solidFill>
                <a:latin typeface="Times New Roman" panose="02020603050405020304" pitchFamily="18" charset="0"/>
                <a:cs typeface="Sakkal Majalla" panose="02000000000000000000" pitchFamily="2" charset="-78"/>
              </a:rPr>
              <a:t>راجع دليل المتدرب صفحة 59 للاطلاع على الاستبيان </a:t>
            </a:r>
            <a:endParaRPr lang="en-GB" sz="2800" dirty="0"/>
          </a:p>
        </p:txBody>
      </p:sp>
    </p:spTree>
    <p:extLst>
      <p:ext uri="{BB962C8B-B14F-4D97-AF65-F5344CB8AC3E}">
        <p14:creationId xmlns:p14="http://schemas.microsoft.com/office/powerpoint/2010/main" val="428775147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chemeClr val="accent1">
              <a:lumMod val="50000"/>
            </a:schemeClr>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BAC016E4-22F0-48BD-A894-F67C9E0E3E68}"/>
              </a:ext>
            </a:extLst>
          </p:cNvPr>
          <p:cNvSpPr txBox="1"/>
          <p:nvPr/>
        </p:nvSpPr>
        <p:spPr>
          <a:xfrm>
            <a:off x="3049250" y="32447"/>
            <a:ext cx="6093500" cy="584775"/>
          </a:xfrm>
          <a:prstGeom prst="rect">
            <a:avLst/>
          </a:prstGeom>
          <a:noFill/>
        </p:spPr>
        <p:txBody>
          <a:bodyPr wrap="square">
            <a:spAutoFit/>
          </a:bodyPr>
          <a:lstStyle/>
          <a:p>
            <a:pPr algn="ctr"/>
            <a:r>
              <a:rPr lang="ar-SY" sz="3200" dirty="0">
                <a:solidFill>
                  <a:schemeClr val="bg1"/>
                </a:solidFill>
                <a:effectLst>
                  <a:outerShdw blurRad="38100" dist="38100" dir="2700000" algn="tl">
                    <a:srgbClr val="000000">
                      <a:alpha val="43137"/>
                    </a:srgbClr>
                  </a:outerShdw>
                </a:effectLst>
                <a:latin typeface="Adobe Arabic" panose="02040503050201020203" pitchFamily="18" charset="-78"/>
                <a:cs typeface="Adobe Arabic" panose="02040503050201020203" pitchFamily="18" charset="-78"/>
              </a:rPr>
              <a:t>صفات القائد الناجح</a:t>
            </a:r>
          </a:p>
        </p:txBody>
      </p:sp>
      <p:sp>
        <p:nvSpPr>
          <p:cNvPr id="2" name="Footer Placeholder 1">
            <a:extLst>
              <a:ext uri="{FF2B5EF4-FFF2-40B4-BE49-F238E27FC236}">
                <a16:creationId xmlns:a16="http://schemas.microsoft.com/office/drawing/2014/main" id="{56E32B51-8A0E-49C7-88DD-8D80D0458682}"/>
              </a:ext>
            </a:extLst>
          </p:cNvPr>
          <p:cNvSpPr>
            <a:spLocks noGrp="1"/>
          </p:cNvSpPr>
          <p:nvPr>
            <p:ph type="ftr" sz="quarter" idx="11"/>
          </p:nvPr>
        </p:nvSpPr>
        <p:spPr>
          <a:xfrm>
            <a:off x="2743200" y="6570670"/>
            <a:ext cx="6399549"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pic>
        <p:nvPicPr>
          <p:cNvPr id="3" name="Picture 2">
            <a:extLst>
              <a:ext uri="{FF2B5EF4-FFF2-40B4-BE49-F238E27FC236}">
                <a16:creationId xmlns:a16="http://schemas.microsoft.com/office/drawing/2014/main" id="{35C2B3D3-E5A0-ACB5-3B7F-810BCFAE3C1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1790" y="1446583"/>
            <a:ext cx="3227188" cy="2931332"/>
          </a:xfrm>
          <a:prstGeom prst="rect">
            <a:avLst/>
          </a:prstGeom>
        </p:spPr>
      </p:pic>
      <p:sp>
        <p:nvSpPr>
          <p:cNvPr id="7" name="TextBox 6">
            <a:extLst>
              <a:ext uri="{FF2B5EF4-FFF2-40B4-BE49-F238E27FC236}">
                <a16:creationId xmlns:a16="http://schemas.microsoft.com/office/drawing/2014/main" id="{A161D9A0-38A5-CDA4-D43A-AA623C9E93DA}"/>
              </a:ext>
            </a:extLst>
          </p:cNvPr>
          <p:cNvSpPr txBox="1"/>
          <p:nvPr/>
        </p:nvSpPr>
        <p:spPr>
          <a:xfrm>
            <a:off x="3134310" y="1866600"/>
            <a:ext cx="7827856" cy="3544817"/>
          </a:xfrm>
          <a:prstGeom prst="rect">
            <a:avLst/>
          </a:prstGeom>
          <a:noFill/>
        </p:spPr>
        <p:txBody>
          <a:bodyPr wrap="square">
            <a:spAutoFit/>
          </a:bodyPr>
          <a:lstStyle/>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الحزم وسرعة البت وتجنب الاندفاع والتهور.</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الديمقراطية في القيادة وتجنب الاستئثار بالرأي أو السلطة.</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القدرة على خلق الجو الطيب والملائم لحسن سير العمل.</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المواظبة والانتظام حتى يكون قدوة حسنة لمرؤوسيه.</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سعة الصدر والقدرة على التصرف ومواجهة المواقف الصعبة.</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توخي العدالة في مواجهة مرؤوسيه.</a:t>
            </a:r>
          </a:p>
          <a:p>
            <a:pPr marL="342900" marR="0" lvl="0" indent="-342900" algn="just" rtl="1">
              <a:lnSpc>
                <a:spcPct val="115000"/>
              </a:lnSpc>
              <a:spcBef>
                <a:spcPts val="0"/>
              </a:spcBef>
              <a:spcAft>
                <a:spcPts val="0"/>
              </a:spcAft>
              <a:buSzPct val="125000"/>
              <a:buFont typeface="Symbol" panose="05050102010706020507" pitchFamily="18" charset="2"/>
              <a:buBlip>
                <a:blip r:embed="rId3"/>
              </a:buBlip>
            </a:pPr>
            <a:r>
              <a:rPr lang="ar-SY" sz="2800" b="1" dirty="0">
                <a:solidFill>
                  <a:srgbClr val="002060"/>
                </a:solidFill>
                <a:effectLst/>
                <a:latin typeface="Calibri Light" panose="020F0302020204030204" pitchFamily="34" charset="0"/>
                <a:ea typeface="Times New Roman" panose="02020603050405020304" pitchFamily="18" charset="0"/>
                <a:cs typeface="Adobe Arabic" panose="02040503050201020203" pitchFamily="18" charset="-78"/>
              </a:rPr>
              <a:t>  تجنب الأنانية وحب الذات وإعطاء الفرصة لمرؤوسيه لإبراز مواهبهم وقدراتهم.</a:t>
            </a:r>
            <a:endParaRPr lang="en-GB" sz="2800" b="1" dirty="0">
              <a:solidFill>
                <a:srgbClr val="1F3763"/>
              </a:solidFill>
              <a:effectLst/>
              <a:latin typeface="Calibri Light" panose="020F03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7480998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6" presetClass="entr" presetSubtype="2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chemeClr val="accent3">
                <a:lumMod val="5000"/>
                <a:lumOff val="95000"/>
              </a:schemeClr>
            </a:gs>
            <a:gs pos="74000">
              <a:schemeClr val="accent3">
                <a:lumMod val="45000"/>
                <a:lumOff val="55000"/>
              </a:schemeClr>
            </a:gs>
            <a:gs pos="83000">
              <a:schemeClr val="accent3">
                <a:lumMod val="45000"/>
                <a:lumOff val="55000"/>
              </a:schemeClr>
            </a:gs>
            <a:gs pos="100000">
              <a:schemeClr val="accent3">
                <a:lumMod val="30000"/>
                <a:lumOff val="70000"/>
              </a:schemeClr>
            </a:gs>
          </a:gsLst>
          <a:path path="shape">
            <a:fillToRect l="50000" t="50000" r="50000" b="50000"/>
          </a:path>
        </a:gradFill>
        <a:effectLst/>
      </p:bgPr>
    </p:bg>
    <p:spTree>
      <p:nvGrpSpPr>
        <p:cNvPr id="1" name=""/>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EF4F65B9-50DE-4B08-8769-EFAFA82C3062}"/>
              </a:ext>
            </a:extLst>
          </p:cNvPr>
          <p:cNvSpPr/>
          <p:nvPr/>
        </p:nvSpPr>
        <p:spPr>
          <a:xfrm>
            <a:off x="1734458" y="0"/>
            <a:ext cx="8723085" cy="624114"/>
          </a:xfrm>
          <a:prstGeom prst="roundRect">
            <a:avLst/>
          </a:prstGeom>
          <a:solidFill>
            <a:srgbClr val="A6A6A6"/>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latin typeface="Adobe Arabic" panose="02040503050201020203" pitchFamily="18" charset="-78"/>
              <a:cs typeface="Adobe Arabic" panose="02040503050201020203" pitchFamily="18" charset="-78"/>
            </a:endParaRPr>
          </a:p>
        </p:txBody>
      </p:sp>
      <p:sp>
        <p:nvSpPr>
          <p:cNvPr id="6" name="Rectangle: Rounded Corners 5">
            <a:extLst>
              <a:ext uri="{FF2B5EF4-FFF2-40B4-BE49-F238E27FC236}">
                <a16:creationId xmlns:a16="http://schemas.microsoft.com/office/drawing/2014/main" id="{0B7E50F1-8DD7-463F-AD06-3E37A632753A}"/>
              </a:ext>
            </a:extLst>
          </p:cNvPr>
          <p:cNvSpPr/>
          <p:nvPr/>
        </p:nvSpPr>
        <p:spPr>
          <a:xfrm>
            <a:off x="1734457" y="6545943"/>
            <a:ext cx="8723085" cy="624114"/>
          </a:xfrm>
          <a:prstGeom prst="roundRect">
            <a:avLst/>
          </a:prstGeom>
          <a:solidFill>
            <a:srgbClr val="808080"/>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04D3C339-4B52-4E35-B243-F7DC70C6C92C}"/>
              </a:ext>
            </a:extLst>
          </p:cNvPr>
          <p:cNvSpPr txBox="1"/>
          <p:nvPr/>
        </p:nvSpPr>
        <p:spPr>
          <a:xfrm>
            <a:off x="3353396" y="2967335"/>
            <a:ext cx="5485208" cy="923330"/>
          </a:xfrm>
          <a:prstGeom prst="rect">
            <a:avLst/>
          </a:prstGeom>
          <a:noFill/>
        </p:spPr>
        <p:txBody>
          <a:bodyPr wrap="square" rtlCol="0">
            <a:spAutoFit/>
          </a:bodyPr>
          <a:lstStyle/>
          <a:p>
            <a:pPr algn="ctr"/>
            <a:r>
              <a:rPr lang="ar-SY" sz="5400" dirty="0">
                <a:solidFill>
                  <a:srgbClr val="002060"/>
                </a:solidFill>
                <a:effectLst>
                  <a:outerShdw blurRad="38100" dist="38100" dir="2700000" algn="tl">
                    <a:srgbClr val="000000">
                      <a:alpha val="43137"/>
                    </a:srgbClr>
                  </a:outerShdw>
                </a:effectLst>
              </a:rPr>
              <a:t>تمت بعونه تعالى</a:t>
            </a:r>
            <a:endParaRPr lang="en-US" sz="5400" dirty="0">
              <a:solidFill>
                <a:srgbClr val="002060"/>
              </a:solidFill>
              <a:effectLst>
                <a:outerShdw blurRad="38100" dist="38100" dir="2700000" algn="tl">
                  <a:srgbClr val="000000">
                    <a:alpha val="43137"/>
                  </a:srgbClr>
                </a:outerShdw>
              </a:effectLst>
            </a:endParaRPr>
          </a:p>
        </p:txBody>
      </p:sp>
      <p:sp>
        <p:nvSpPr>
          <p:cNvPr id="3" name="Footer Placeholder 2">
            <a:extLst>
              <a:ext uri="{FF2B5EF4-FFF2-40B4-BE49-F238E27FC236}">
                <a16:creationId xmlns:a16="http://schemas.microsoft.com/office/drawing/2014/main" id="{20417549-9893-4C07-9B9A-C518F30908F6}"/>
              </a:ext>
            </a:extLst>
          </p:cNvPr>
          <p:cNvSpPr>
            <a:spLocks noGrp="1"/>
          </p:cNvSpPr>
          <p:nvPr>
            <p:ph type="ftr" sz="quarter" idx="11"/>
          </p:nvPr>
        </p:nvSpPr>
        <p:spPr>
          <a:xfrm>
            <a:off x="2800350" y="6545943"/>
            <a:ext cx="6157913" cy="365125"/>
          </a:xfrm>
        </p:spPr>
        <p:txBody>
          <a:bodyPr/>
          <a:lstStyle/>
          <a:p>
            <a:r>
              <a:rPr lang="ar-SY" sz="2000">
                <a:solidFill>
                  <a:schemeClr val="bg1"/>
                </a:solidFill>
                <a:latin typeface="Adobe Arabic" panose="02040503050201020203" pitchFamily="18" charset="-78"/>
                <a:cs typeface="Adobe Arabic" panose="02040503050201020203" pitchFamily="18" charset="-78"/>
              </a:rPr>
              <a:t>تطوير القيادة الإدارية وتخطيط التعاقب القيادي </a:t>
            </a:r>
            <a:endParaRPr lang="en-US" sz="2000" dirty="0">
              <a:solidFill>
                <a:schemeClr val="bg1"/>
              </a:solidFill>
              <a:latin typeface="Adobe Arabic" panose="02040503050201020203" pitchFamily="18" charset="-78"/>
              <a:cs typeface="Adobe Arabic" panose="02040503050201020203" pitchFamily="18" charset="-78"/>
            </a:endParaRPr>
          </a:p>
        </p:txBody>
      </p:sp>
    </p:spTree>
    <p:extLst>
      <p:ext uri="{BB962C8B-B14F-4D97-AF65-F5344CB8AC3E}">
        <p14:creationId xmlns:p14="http://schemas.microsoft.com/office/powerpoint/2010/main" val="6379887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1786</TotalTime>
  <Words>6460</Words>
  <Application>Microsoft Office PowerPoint</Application>
  <PresentationFormat>شاشة عريضة</PresentationFormat>
  <Paragraphs>911</Paragraphs>
  <Slides>90</Slides>
  <Notes>46</Notes>
  <HiddenSlides>0</HiddenSlides>
  <MMClips>0</MMClips>
  <ScaleCrop>false</ScaleCrop>
  <HeadingPairs>
    <vt:vector size="6" baseType="variant">
      <vt:variant>
        <vt:lpstr>الخطوط المستخدمة</vt:lpstr>
      </vt:variant>
      <vt:variant>
        <vt:i4>10</vt:i4>
      </vt:variant>
      <vt:variant>
        <vt:lpstr>نسق</vt:lpstr>
      </vt:variant>
      <vt:variant>
        <vt:i4>1</vt:i4>
      </vt:variant>
      <vt:variant>
        <vt:lpstr>عناوين الشرائح</vt:lpstr>
      </vt:variant>
      <vt:variant>
        <vt:i4>90</vt:i4>
      </vt:variant>
    </vt:vector>
  </HeadingPairs>
  <TitlesOfParts>
    <vt:vector size="101" baseType="lpstr">
      <vt:lpstr>Adobe Arabic</vt:lpstr>
      <vt:lpstr>Aljazeera</vt:lpstr>
      <vt:lpstr>Arial</vt:lpstr>
      <vt:lpstr>Calibri</vt:lpstr>
      <vt:lpstr>Calibri Light</vt:lpstr>
      <vt:lpstr>Roboto</vt:lpstr>
      <vt:lpstr>Sakkal Majalla</vt:lpstr>
      <vt:lpstr>Symbol</vt:lpstr>
      <vt:lpstr>Times New Roman</vt:lpstr>
      <vt:lpstr>Wingdings</vt:lpstr>
      <vt:lpstr>Office Theme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Eng.Ahmad Akra</dc:creator>
  <cp:lastModifiedBy>Dawlia Training</cp:lastModifiedBy>
  <cp:revision>188</cp:revision>
  <dcterms:created xsi:type="dcterms:W3CDTF">2022-04-16T19:27:42Z</dcterms:created>
  <dcterms:modified xsi:type="dcterms:W3CDTF">2026-06-14T07:49:15Z</dcterms:modified>
</cp:coreProperties>
</file>